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5.xml"/>
  <Override ContentType="application/vnd.ms-office.chartcolorstyle+xml" PartName="/ppt/charts/colors6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5.xml"/>
  <Override ContentType="application/vnd.ms-office.chartstyle+xml" PartName="/ppt/charts/style1.xml"/>
  <Override ContentType="application/vnd.ms-office.chartstyle+xml" PartName="/ppt/charts/style6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6858000" cy="9144000"/>
  <p:embeddedFontLst>
    <p:embeddedFont>
      <p:font typeface="Century Gothic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gF/irKokaFp/14QkeGUEWCbQ9Q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CenturyGothic-bold.fntdata"/><Relationship Id="rId21" Type="http://schemas.openxmlformats.org/officeDocument/2006/relationships/slide" Target="slides/slide17.xml"/><Relationship Id="rId43" Type="http://schemas.openxmlformats.org/officeDocument/2006/relationships/font" Target="fonts/CenturyGothic-regular.fntdata"/><Relationship Id="rId24" Type="http://schemas.openxmlformats.org/officeDocument/2006/relationships/slide" Target="slides/slide20.xml"/><Relationship Id="rId46" Type="http://schemas.openxmlformats.org/officeDocument/2006/relationships/font" Target="fonts/CenturyGothic-boldItalic.fntdata"/><Relationship Id="rId23" Type="http://schemas.openxmlformats.org/officeDocument/2006/relationships/slide" Target="slides/slide19.xml"/><Relationship Id="rId45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Sheet4.xlsx"/></Relationships>
</file>

<file path=ppt/charts/_rels/chart5.xml.rels><?xml version="1.0" encoding="UTF-8" standalone="yes"?>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Sheet5.xlsx"/></Relationships>
</file>

<file path=ppt/charts/_rels/chart6.xml.rels><?xml version="1.0" encoding="UTF-8" standalone="yes"?>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4a91bd1fa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64a91bd1fa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4a91bd1f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64a91bd1f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4a91bd1f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64a91bd1f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4a91bd1fa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64a91bd1fa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4a91bd1fa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64a91bd1fa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4a91bd1fa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64a91bd1fa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4a91bd1fa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64a91bd1fa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>
  <p:cSld name="Title Slide with Im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title"/>
          </p:nvPr>
        </p:nvSpPr>
        <p:spPr>
          <a:xfrm>
            <a:off x="758588" y="1436921"/>
            <a:ext cx="5690680" cy="1517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body"/>
          </p:nvPr>
        </p:nvSpPr>
        <p:spPr>
          <a:xfrm>
            <a:off x="786259" y="5096662"/>
            <a:ext cx="4367531" cy="949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8"/>
          <p:cNvSpPr/>
          <p:nvPr/>
        </p:nvSpPr>
        <p:spPr>
          <a:xfrm>
            <a:off x="8069104" y="5422164"/>
            <a:ext cx="736673" cy="736673"/>
          </a:xfrm>
          <a:custGeom>
            <a:rect b="b" l="l" r="r" t="t"/>
            <a:pathLst>
              <a:path extrusionOk="0" h="736672" w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8"/>
          <p:cNvSpPr/>
          <p:nvPr/>
        </p:nvSpPr>
        <p:spPr>
          <a:xfrm>
            <a:off x="9029960" y="3463631"/>
            <a:ext cx="3175313" cy="2946690"/>
          </a:xfrm>
          <a:custGeom>
            <a:rect b="b" l="l" r="r" t="t"/>
            <a:pathLst>
              <a:path extrusionOk="0" h="2946690" w="3175312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8"/>
          <p:cNvSpPr/>
          <p:nvPr/>
        </p:nvSpPr>
        <p:spPr>
          <a:xfrm>
            <a:off x="11043829" y="4566099"/>
            <a:ext cx="1155814" cy="863685"/>
          </a:xfrm>
          <a:custGeom>
            <a:rect b="b" l="l" r="r" t="t"/>
            <a:pathLst>
              <a:path extrusionOk="0" h="863685" w="1155813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8"/>
          <p:cNvSpPr/>
          <p:nvPr/>
        </p:nvSpPr>
        <p:spPr>
          <a:xfrm>
            <a:off x="10743661" y="-1689"/>
            <a:ext cx="1447943" cy="1003399"/>
          </a:xfrm>
          <a:custGeom>
            <a:rect b="b" l="l" r="r" t="t"/>
            <a:pathLst>
              <a:path extrusionOk="0" h="1003398" w="1447942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8"/>
          <p:cNvSpPr/>
          <p:nvPr/>
        </p:nvSpPr>
        <p:spPr>
          <a:xfrm>
            <a:off x="6536780" y="-12701"/>
            <a:ext cx="4978890" cy="2133810"/>
          </a:xfrm>
          <a:custGeom>
            <a:rect b="b" l="l" r="r" t="t"/>
            <a:pathLst>
              <a:path extrusionOk="0" h="2133810" w="497889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8"/>
          <p:cNvSpPr/>
          <p:nvPr/>
        </p:nvSpPr>
        <p:spPr>
          <a:xfrm>
            <a:off x="6518963" y="-12701"/>
            <a:ext cx="5029695" cy="2146511"/>
          </a:xfrm>
          <a:custGeom>
            <a:rect b="b" l="l" r="r" t="t"/>
            <a:pathLst>
              <a:path extrusionOk="0" h="2146511" w="5029695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8"/>
          <p:cNvSpPr txBox="1"/>
          <p:nvPr>
            <p:ph idx="2" type="body"/>
          </p:nvPr>
        </p:nvSpPr>
        <p:spPr>
          <a:xfrm>
            <a:off x="786259" y="3425363"/>
            <a:ext cx="3629300" cy="949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i="0" sz="2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8"/>
          <p:cNvSpPr/>
          <p:nvPr/>
        </p:nvSpPr>
        <p:spPr>
          <a:xfrm>
            <a:off x="895717" y="3124629"/>
            <a:ext cx="2158296" cy="151200"/>
          </a:xfrm>
          <a:custGeom>
            <a:rect b="b" l="l" r="r" t="t"/>
            <a:pathLst>
              <a:path extrusionOk="0" h="165045" w="215829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8"/>
          <p:cNvSpPr/>
          <p:nvPr/>
        </p:nvSpPr>
        <p:spPr>
          <a:xfrm>
            <a:off x="-7816" y="5057878"/>
            <a:ext cx="715108" cy="949829"/>
          </a:xfrm>
          <a:custGeom>
            <a:rect b="b" l="l" r="r" t="t"/>
            <a:pathLst>
              <a:path extrusionOk="0" h="1015200" w="7236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8"/>
          <p:cNvSpPr/>
          <p:nvPr>
            <p:ph idx="3" type="pic"/>
          </p:nvPr>
        </p:nvSpPr>
        <p:spPr>
          <a:xfrm>
            <a:off x="4614953" y="0"/>
            <a:ext cx="7585924" cy="5949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Slide">
  <p:cSld name="Table Slid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7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7"/>
          <p:cNvSpPr txBox="1"/>
          <p:nvPr>
            <p:ph type="title"/>
          </p:nvPr>
        </p:nvSpPr>
        <p:spPr>
          <a:xfrm>
            <a:off x="811744" y="2134675"/>
            <a:ext cx="340330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7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37"/>
          <p:cNvSpPr txBox="1"/>
          <p:nvPr>
            <p:ph idx="1" type="body"/>
          </p:nvPr>
        </p:nvSpPr>
        <p:spPr>
          <a:xfrm>
            <a:off x="809405" y="3252275"/>
            <a:ext cx="3396171" cy="1846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62" name="Google Shape;162;p37"/>
          <p:cNvGrpSpPr/>
          <p:nvPr/>
        </p:nvGrpSpPr>
        <p:grpSpPr>
          <a:xfrm flipH="1">
            <a:off x="-5568" y="-7969"/>
            <a:ext cx="2199425" cy="1945482"/>
            <a:chOff x="9994666" y="-7969"/>
            <a:chExt cx="2199425" cy="1945482"/>
          </a:xfrm>
        </p:grpSpPr>
        <p:sp>
          <p:nvSpPr>
            <p:cNvPr id="163" name="Google Shape;163;p37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7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7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7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7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7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37"/>
          <p:cNvSpPr/>
          <p:nvPr/>
        </p:nvSpPr>
        <p:spPr>
          <a:xfrm>
            <a:off x="895660" y="2912161"/>
            <a:ext cx="2781900" cy="165305"/>
          </a:xfrm>
          <a:custGeom>
            <a:rect b="b" l="l" r="r" t="t"/>
            <a:pathLst>
              <a:path extrusionOk="0" h="165304" w="2781900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Content">
  <p:cSld name="Video Conten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8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8"/>
          <p:cNvSpPr/>
          <p:nvPr>
            <p:ph idx="2" type="media"/>
          </p:nvPr>
        </p:nvSpPr>
        <p:spPr>
          <a:xfrm>
            <a:off x="911225" y="908050"/>
            <a:ext cx="10369550" cy="4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38"/>
          <p:cNvSpPr txBox="1"/>
          <p:nvPr>
            <p:ph idx="11" type="ftr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8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38"/>
          <p:cNvSpPr/>
          <p:nvPr/>
        </p:nvSpPr>
        <p:spPr>
          <a:xfrm>
            <a:off x="8807428" y="2003790"/>
            <a:ext cx="775201" cy="774776"/>
          </a:xfrm>
          <a:custGeom>
            <a:rect b="b" l="l" r="r" t="t"/>
            <a:pathLst>
              <a:path extrusionOk="0" h="774776" w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8"/>
          <p:cNvSpPr/>
          <p:nvPr/>
        </p:nvSpPr>
        <p:spPr>
          <a:xfrm>
            <a:off x="9780046" y="430740"/>
            <a:ext cx="2414562" cy="2578354"/>
          </a:xfrm>
          <a:custGeom>
            <a:rect b="b" l="l" r="r" t="t"/>
            <a:pathLst>
              <a:path extrusionOk="0" h="2578354" w="2413237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8"/>
          <p:cNvSpPr/>
          <p:nvPr/>
        </p:nvSpPr>
        <p:spPr>
          <a:xfrm>
            <a:off x="9762774" y="410418"/>
            <a:ext cx="2439977" cy="2616458"/>
          </a:xfrm>
          <a:custGeom>
            <a:rect b="b" l="l" r="r" t="t"/>
            <a:pathLst>
              <a:path extrusionOk="0" h="2616457" w="2438640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8"/>
          <p:cNvSpPr/>
          <p:nvPr/>
        </p:nvSpPr>
        <p:spPr>
          <a:xfrm>
            <a:off x="7340981" y="-16344"/>
            <a:ext cx="4854539" cy="2273524"/>
          </a:xfrm>
          <a:custGeom>
            <a:rect b="b" l="l" r="r" t="t"/>
            <a:pathLst>
              <a:path extrusionOk="0" h="2273523" w="4851877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8"/>
          <p:cNvSpPr/>
          <p:nvPr/>
        </p:nvSpPr>
        <p:spPr>
          <a:xfrm>
            <a:off x="7327556" y="-16344"/>
            <a:ext cx="4867247" cy="2298926"/>
          </a:xfrm>
          <a:custGeom>
            <a:rect b="b" l="l" r="r" t="t"/>
            <a:pathLst>
              <a:path extrusionOk="0" h="2298926" w="4864578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8"/>
          <p:cNvSpPr txBox="1"/>
          <p:nvPr>
            <p:ph type="title"/>
          </p:nvPr>
        </p:nvSpPr>
        <p:spPr>
          <a:xfrm>
            <a:off x="2412986" y="5707145"/>
            <a:ext cx="7366027" cy="85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38"/>
          <p:cNvGrpSpPr/>
          <p:nvPr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183" name="Google Shape;183;p38"/>
            <p:cNvSpPr/>
            <p:nvPr/>
          </p:nvSpPr>
          <p:spPr>
            <a:xfrm>
              <a:off x="-18799" y="2336694"/>
              <a:ext cx="2871530" cy="2299765"/>
            </a:xfrm>
            <a:custGeom>
              <a:rect b="b" l="l" r="r" t="t"/>
              <a:pathLst>
                <a:path extrusionOk="0" h="2299764" w="2871529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8"/>
            <p:cNvSpPr/>
            <p:nvPr/>
          </p:nvSpPr>
          <p:spPr>
            <a:xfrm>
              <a:off x="-18799" y="2319272"/>
              <a:ext cx="2884236" cy="2337882"/>
            </a:xfrm>
            <a:custGeom>
              <a:rect b="b" l="l" r="r" t="t"/>
              <a:pathLst>
                <a:path extrusionOk="0" h="2337882" w="2884235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8"/>
            <p:cNvSpPr/>
            <p:nvPr/>
          </p:nvSpPr>
          <p:spPr>
            <a:xfrm>
              <a:off x="-18799" y="3968979"/>
              <a:ext cx="1766118" cy="1156235"/>
            </a:xfrm>
            <a:custGeom>
              <a:rect b="b" l="l" r="r" t="t"/>
              <a:pathLst>
                <a:path extrusionOk="0" h="1156235" w="1766117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8"/>
            <p:cNvSpPr/>
            <p:nvPr/>
          </p:nvSpPr>
          <p:spPr>
            <a:xfrm>
              <a:off x="-18799" y="3949755"/>
              <a:ext cx="1778824" cy="1194353"/>
            </a:xfrm>
            <a:custGeom>
              <a:rect b="b" l="l" r="r" t="t"/>
              <a:pathLst>
                <a:path extrusionOk="0" h="1194352" w="1778823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758588" y="1436921"/>
            <a:ext cx="5690680" cy="1517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9"/>
          <p:cNvSpPr/>
          <p:nvPr/>
        </p:nvSpPr>
        <p:spPr>
          <a:xfrm>
            <a:off x="8069104" y="5422164"/>
            <a:ext cx="736673" cy="736673"/>
          </a:xfrm>
          <a:custGeom>
            <a:rect b="b" l="l" r="r" t="t"/>
            <a:pathLst>
              <a:path extrusionOk="0" h="736672" w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9"/>
          <p:cNvSpPr/>
          <p:nvPr/>
        </p:nvSpPr>
        <p:spPr>
          <a:xfrm>
            <a:off x="9029960" y="3463631"/>
            <a:ext cx="3175313" cy="2946690"/>
          </a:xfrm>
          <a:custGeom>
            <a:rect b="b" l="l" r="r" t="t"/>
            <a:pathLst>
              <a:path extrusionOk="0" h="2946690" w="3175312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9"/>
          <p:cNvSpPr/>
          <p:nvPr/>
        </p:nvSpPr>
        <p:spPr>
          <a:xfrm>
            <a:off x="11043829" y="4566099"/>
            <a:ext cx="1155814" cy="863685"/>
          </a:xfrm>
          <a:custGeom>
            <a:rect b="b" l="l" r="r" t="t"/>
            <a:pathLst>
              <a:path extrusionOk="0" h="863685" w="1155813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9"/>
          <p:cNvSpPr/>
          <p:nvPr/>
        </p:nvSpPr>
        <p:spPr>
          <a:xfrm>
            <a:off x="10743661" y="-1689"/>
            <a:ext cx="1447943" cy="1003399"/>
          </a:xfrm>
          <a:custGeom>
            <a:rect b="b" l="l" r="r" t="t"/>
            <a:pathLst>
              <a:path extrusionOk="0" h="1003398" w="1447942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9"/>
          <p:cNvSpPr/>
          <p:nvPr/>
        </p:nvSpPr>
        <p:spPr>
          <a:xfrm>
            <a:off x="6536780" y="-12701"/>
            <a:ext cx="4978890" cy="2133810"/>
          </a:xfrm>
          <a:custGeom>
            <a:rect b="b" l="l" r="r" t="t"/>
            <a:pathLst>
              <a:path extrusionOk="0" h="2133810" w="497889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9"/>
          <p:cNvSpPr/>
          <p:nvPr/>
        </p:nvSpPr>
        <p:spPr>
          <a:xfrm>
            <a:off x="6518963" y="-12701"/>
            <a:ext cx="5029695" cy="2146511"/>
          </a:xfrm>
          <a:custGeom>
            <a:rect b="b" l="l" r="r" t="t"/>
            <a:pathLst>
              <a:path extrusionOk="0" h="2146511" w="5029695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9"/>
          <p:cNvSpPr/>
          <p:nvPr/>
        </p:nvSpPr>
        <p:spPr>
          <a:xfrm>
            <a:off x="895717" y="3124629"/>
            <a:ext cx="2158296" cy="151200"/>
          </a:xfrm>
          <a:custGeom>
            <a:rect b="b" l="l" r="r" t="t"/>
            <a:pathLst>
              <a:path extrusionOk="0" h="165045" w="215829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9"/>
          <p:cNvSpPr/>
          <p:nvPr/>
        </p:nvSpPr>
        <p:spPr>
          <a:xfrm>
            <a:off x="-7816" y="5057878"/>
            <a:ext cx="715108" cy="949829"/>
          </a:xfrm>
          <a:custGeom>
            <a:rect b="b" l="l" r="r" t="t"/>
            <a:pathLst>
              <a:path extrusionOk="0" h="1015200" w="7236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758588" y="3429000"/>
            <a:ext cx="3629300" cy="946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i="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0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0"/>
          <p:cNvSpPr/>
          <p:nvPr/>
        </p:nvSpPr>
        <p:spPr>
          <a:xfrm>
            <a:off x="7998821" y="1645349"/>
            <a:ext cx="4196737" cy="1001638"/>
          </a:xfrm>
          <a:custGeom>
            <a:rect b="b" l="l" r="r" t="t"/>
            <a:pathLst>
              <a:path extrusionOk="0" h="752475" w="31527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0"/>
          <p:cNvSpPr/>
          <p:nvPr/>
        </p:nvSpPr>
        <p:spPr>
          <a:xfrm>
            <a:off x="12186920" y="2632655"/>
            <a:ext cx="5081" cy="25381"/>
          </a:xfrm>
          <a:custGeom>
            <a:rect b="b" l="l" r="r" t="t"/>
            <a:pathLst>
              <a:path extrusionOk="0" h="25381" w="50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0"/>
          <p:cNvSpPr txBox="1"/>
          <p:nvPr>
            <p:ph type="ctrTitle"/>
          </p:nvPr>
        </p:nvSpPr>
        <p:spPr>
          <a:xfrm>
            <a:off x="781987" y="793172"/>
            <a:ext cx="9144000" cy="655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b="1" sz="4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" type="subTitle"/>
          </p:nvPr>
        </p:nvSpPr>
        <p:spPr>
          <a:xfrm>
            <a:off x="795772" y="1877051"/>
            <a:ext cx="6843278" cy="496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5" name="Google Shape;205;p40"/>
          <p:cNvSpPr/>
          <p:nvPr/>
        </p:nvSpPr>
        <p:spPr>
          <a:xfrm>
            <a:off x="903223" y="1550951"/>
            <a:ext cx="3273552" cy="151200"/>
          </a:xfrm>
          <a:custGeom>
            <a:rect b="b" l="l" r="r" t="t"/>
            <a:pathLst>
              <a:path extrusionOk="0" h="114300" w="2447925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0"/>
          <p:cNvSpPr/>
          <p:nvPr/>
        </p:nvSpPr>
        <p:spPr>
          <a:xfrm>
            <a:off x="3899957" y="4662943"/>
            <a:ext cx="8292043" cy="760738"/>
          </a:xfrm>
          <a:custGeom>
            <a:rect b="b" l="l" r="r" t="t"/>
            <a:pathLst>
              <a:path extrusionOk="0" h="571500" w="622935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3909848" y="4665641"/>
            <a:ext cx="8277071" cy="257213"/>
          </a:xfrm>
          <a:custGeom>
            <a:rect b="b" l="l" r="r" t="t"/>
            <a:pathLst>
              <a:path extrusionOk="0" h="257213" w="8277071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12186919" y="4665641"/>
            <a:ext cx="5081" cy="25380"/>
          </a:xfrm>
          <a:custGeom>
            <a:rect b="b" l="l" r="r" t="t"/>
            <a:pathLst>
              <a:path extrusionOk="0" h="25380" w="5081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3905233" y="4922854"/>
            <a:ext cx="8286767" cy="513089"/>
          </a:xfrm>
          <a:custGeom>
            <a:rect b="b" l="l" r="r" t="t"/>
            <a:pathLst>
              <a:path extrusionOk="0" h="513089" w="8286767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0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0"/>
          <p:cNvSpPr txBox="1"/>
          <p:nvPr>
            <p:ph idx="11" type="ftr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2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2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220" name="Google Shape;220;p42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42"/>
          <p:cNvSpPr txBox="1"/>
          <p:nvPr>
            <p:ph type="title"/>
          </p:nvPr>
        </p:nvSpPr>
        <p:spPr>
          <a:xfrm>
            <a:off x="838200" y="365126"/>
            <a:ext cx="9050518" cy="94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2"/>
          <p:cNvSpPr/>
          <p:nvPr/>
        </p:nvSpPr>
        <p:spPr>
          <a:xfrm>
            <a:off x="838200" y="1492524"/>
            <a:ext cx="6153912" cy="151200"/>
          </a:xfrm>
          <a:custGeom>
            <a:rect b="b" l="l" r="r" t="t"/>
            <a:pathLst>
              <a:path extrusionOk="0" h="123825" w="4629150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838200" y="1825625"/>
            <a:ext cx="5181600" cy="3885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42"/>
          <p:cNvSpPr txBox="1"/>
          <p:nvPr>
            <p:ph idx="2" type="body"/>
          </p:nvPr>
        </p:nvSpPr>
        <p:spPr>
          <a:xfrm>
            <a:off x="6198110" y="1825624"/>
            <a:ext cx="5181600" cy="3929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/>
          <p:nvPr>
            <p:ph idx="2" type="pic"/>
          </p:nvPr>
        </p:nvSpPr>
        <p:spPr>
          <a:xfrm>
            <a:off x="5775856" y="532519"/>
            <a:ext cx="6416144" cy="453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3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3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3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43"/>
          <p:cNvSpPr txBox="1"/>
          <p:nvPr>
            <p:ph idx="11" type="ftr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43"/>
          <p:cNvSpPr/>
          <p:nvPr/>
        </p:nvSpPr>
        <p:spPr>
          <a:xfrm>
            <a:off x="10413777" y="4433244"/>
            <a:ext cx="1782599" cy="30316"/>
          </a:xfrm>
          <a:custGeom>
            <a:rect b="b" l="l" r="r" t="t"/>
            <a:pathLst>
              <a:path extrusionOk="0" h="30316" w="1782599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3"/>
          <p:cNvSpPr/>
          <p:nvPr/>
        </p:nvSpPr>
        <p:spPr>
          <a:xfrm>
            <a:off x="887582" y="2045662"/>
            <a:ext cx="3785313" cy="165305"/>
          </a:xfrm>
          <a:custGeom>
            <a:rect b="b" l="l" r="r" t="t"/>
            <a:pathLst>
              <a:path extrusionOk="0" h="165304" w="3785313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3"/>
          <p:cNvSpPr/>
          <p:nvPr/>
        </p:nvSpPr>
        <p:spPr>
          <a:xfrm>
            <a:off x="10416941" y="4161024"/>
            <a:ext cx="1785131" cy="543175"/>
          </a:xfrm>
          <a:custGeom>
            <a:rect b="b" l="l" r="r" t="t"/>
            <a:pathLst>
              <a:path extrusionOk="0" h="409575" w="134302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3"/>
          <p:cNvSpPr/>
          <p:nvPr/>
        </p:nvSpPr>
        <p:spPr>
          <a:xfrm>
            <a:off x="8607090" y="4437664"/>
            <a:ext cx="3595584" cy="922135"/>
          </a:xfrm>
          <a:custGeom>
            <a:rect b="b" l="l" r="r" t="t"/>
            <a:pathLst>
              <a:path extrusionOk="0" h="695325" w="2705100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3"/>
          <p:cNvSpPr txBox="1"/>
          <p:nvPr>
            <p:ph type="title"/>
          </p:nvPr>
        </p:nvSpPr>
        <p:spPr>
          <a:xfrm>
            <a:off x="839788" y="457200"/>
            <a:ext cx="3932237" cy="14427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3"/>
          <p:cNvSpPr txBox="1"/>
          <p:nvPr>
            <p:ph idx="1" type="body"/>
          </p:nvPr>
        </p:nvSpPr>
        <p:spPr>
          <a:xfrm>
            <a:off x="839788" y="2356700"/>
            <a:ext cx="3932237" cy="351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4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4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4"/>
          <p:cNvSpPr txBox="1"/>
          <p:nvPr>
            <p:ph idx="11" type="ftr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4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4"/>
          <p:cNvSpPr/>
          <p:nvPr/>
        </p:nvSpPr>
        <p:spPr>
          <a:xfrm>
            <a:off x="10413777" y="4433244"/>
            <a:ext cx="1782599" cy="30316"/>
          </a:xfrm>
          <a:custGeom>
            <a:rect b="b" l="l" r="r" t="t"/>
            <a:pathLst>
              <a:path extrusionOk="0" h="30316" w="1782599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4"/>
          <p:cNvSpPr/>
          <p:nvPr/>
        </p:nvSpPr>
        <p:spPr>
          <a:xfrm>
            <a:off x="887582" y="2045662"/>
            <a:ext cx="3785313" cy="165305"/>
          </a:xfrm>
          <a:custGeom>
            <a:rect b="b" l="l" r="r" t="t"/>
            <a:pathLst>
              <a:path extrusionOk="0" h="165304" w="3785313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4"/>
          <p:cNvSpPr/>
          <p:nvPr/>
        </p:nvSpPr>
        <p:spPr>
          <a:xfrm>
            <a:off x="10416941" y="4161024"/>
            <a:ext cx="1785131" cy="543175"/>
          </a:xfrm>
          <a:custGeom>
            <a:rect b="b" l="l" r="r" t="t"/>
            <a:pathLst>
              <a:path extrusionOk="0" h="409575" w="134302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4"/>
          <p:cNvSpPr/>
          <p:nvPr/>
        </p:nvSpPr>
        <p:spPr>
          <a:xfrm>
            <a:off x="8607090" y="4437664"/>
            <a:ext cx="3595584" cy="922135"/>
          </a:xfrm>
          <a:custGeom>
            <a:rect b="b" l="l" r="r" t="t"/>
            <a:pathLst>
              <a:path extrusionOk="0" h="695325" w="2705100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4"/>
          <p:cNvSpPr txBox="1"/>
          <p:nvPr>
            <p:ph type="title"/>
          </p:nvPr>
        </p:nvSpPr>
        <p:spPr>
          <a:xfrm>
            <a:off x="839788" y="457200"/>
            <a:ext cx="3932237" cy="14427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839788" y="2356700"/>
            <a:ext cx="3932237" cy="351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5" name="Google Shape;255;p44"/>
          <p:cNvSpPr txBox="1"/>
          <p:nvPr>
            <p:ph idx="2" type="body"/>
          </p:nvPr>
        </p:nvSpPr>
        <p:spPr>
          <a:xfrm>
            <a:off x="5183188" y="457201"/>
            <a:ext cx="6653212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5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5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5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2" name="Google Shape;262;p45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263" name="Google Shape;263;p45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5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5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5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5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5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45"/>
          <p:cNvSpPr/>
          <p:nvPr/>
        </p:nvSpPr>
        <p:spPr>
          <a:xfrm>
            <a:off x="838200" y="1492524"/>
            <a:ext cx="6153912" cy="151200"/>
          </a:xfrm>
          <a:custGeom>
            <a:rect b="b" l="l" r="r" t="t"/>
            <a:pathLst>
              <a:path extrusionOk="0" h="123825" w="4629150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5"/>
          <p:cNvSpPr txBox="1"/>
          <p:nvPr>
            <p:ph type="title"/>
          </p:nvPr>
        </p:nvSpPr>
        <p:spPr>
          <a:xfrm>
            <a:off x="838200" y="365126"/>
            <a:ext cx="9050518" cy="94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Content and Image">
  <p:cSld name="Title, Subtitle, Content and Imag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/>
          <p:nvPr>
            <p:ph idx="2" type="pic"/>
          </p:nvPr>
        </p:nvSpPr>
        <p:spPr>
          <a:xfrm>
            <a:off x="1396781" y="0"/>
            <a:ext cx="3894833" cy="5656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9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9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9"/>
          <p:cNvSpPr txBox="1"/>
          <p:nvPr>
            <p:ph type="title"/>
          </p:nvPr>
        </p:nvSpPr>
        <p:spPr>
          <a:xfrm>
            <a:off x="6910023" y="908050"/>
            <a:ext cx="4503295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1" type="ftr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29"/>
          <p:cNvSpPr/>
          <p:nvPr/>
        </p:nvSpPr>
        <p:spPr>
          <a:xfrm>
            <a:off x="5492146" y="-12675"/>
            <a:ext cx="545708" cy="3819957"/>
          </a:xfrm>
          <a:custGeom>
            <a:rect b="b" l="l" r="r" t="t"/>
            <a:pathLst>
              <a:path extrusionOk="0" h="3819957" w="545708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5479455" y="-12675"/>
            <a:ext cx="571090" cy="3832648"/>
          </a:xfrm>
          <a:custGeom>
            <a:rect b="b" l="l" r="r" t="t"/>
            <a:pathLst>
              <a:path extrusionOk="0" h="3832648" w="571089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9"/>
          <p:cNvSpPr txBox="1"/>
          <p:nvPr>
            <p:ph idx="1" type="body"/>
          </p:nvPr>
        </p:nvSpPr>
        <p:spPr>
          <a:xfrm>
            <a:off x="6910023" y="2050475"/>
            <a:ext cx="4548187" cy="639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3" type="body"/>
          </p:nvPr>
        </p:nvSpPr>
        <p:spPr>
          <a:xfrm>
            <a:off x="6910023" y="2839714"/>
            <a:ext cx="4548187" cy="29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>
                <a:solidFill>
                  <a:srgbClr val="59595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9"/>
          <p:cNvSpPr/>
          <p:nvPr/>
        </p:nvSpPr>
        <p:spPr>
          <a:xfrm>
            <a:off x="6981947" y="1726672"/>
            <a:ext cx="3785313" cy="165305"/>
          </a:xfrm>
          <a:custGeom>
            <a:rect b="b" l="l" r="r" t="t"/>
            <a:pathLst>
              <a:path extrusionOk="0" h="165304" w="3785313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9"/>
          <p:cNvSpPr/>
          <p:nvPr/>
        </p:nvSpPr>
        <p:spPr>
          <a:xfrm>
            <a:off x="1069371" y="-12675"/>
            <a:ext cx="1002580" cy="2144760"/>
          </a:xfrm>
          <a:custGeom>
            <a:rect b="b" l="l" r="r" t="t"/>
            <a:pathLst>
              <a:path extrusionOk="0" h="2144760" w="100258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6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6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8" name="Google Shape;48;p46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49" name="Google Shape;49;p46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6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6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6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6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6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/>
          <p:nvPr>
            <p:ph idx="2" type="pic"/>
          </p:nvPr>
        </p:nvSpPr>
        <p:spPr>
          <a:xfrm>
            <a:off x="5771770" y="1483675"/>
            <a:ext cx="6421408" cy="3438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30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0"/>
          <p:cNvSpPr txBox="1"/>
          <p:nvPr>
            <p:ph type="title"/>
          </p:nvPr>
        </p:nvSpPr>
        <p:spPr>
          <a:xfrm>
            <a:off x="815853" y="1231900"/>
            <a:ext cx="4503295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1" type="ftr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0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30"/>
          <p:cNvSpPr txBox="1"/>
          <p:nvPr>
            <p:ph idx="1" type="body"/>
          </p:nvPr>
        </p:nvSpPr>
        <p:spPr>
          <a:xfrm>
            <a:off x="830067" y="3889184"/>
            <a:ext cx="4548187" cy="1708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>
                <a:solidFill>
                  <a:srgbClr val="59595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0"/>
          <p:cNvSpPr/>
          <p:nvPr/>
        </p:nvSpPr>
        <p:spPr>
          <a:xfrm>
            <a:off x="10413777" y="4433244"/>
            <a:ext cx="1782599" cy="30316"/>
          </a:xfrm>
          <a:custGeom>
            <a:rect b="b" l="l" r="r" t="t"/>
            <a:pathLst>
              <a:path extrusionOk="0" h="30316" w="1782599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0"/>
          <p:cNvSpPr/>
          <p:nvPr/>
        </p:nvSpPr>
        <p:spPr>
          <a:xfrm>
            <a:off x="12193179" y="4156602"/>
            <a:ext cx="3197" cy="25264"/>
          </a:xfrm>
          <a:custGeom>
            <a:rect b="b" l="l" r="r" t="t"/>
            <a:pathLst>
              <a:path extrusionOk="0" h="25264" w="3197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0"/>
          <p:cNvSpPr/>
          <p:nvPr/>
        </p:nvSpPr>
        <p:spPr>
          <a:xfrm>
            <a:off x="12193179" y="4682093"/>
            <a:ext cx="3197" cy="25264"/>
          </a:xfrm>
          <a:custGeom>
            <a:rect b="b" l="l" r="r" t="t"/>
            <a:pathLst>
              <a:path extrusionOk="0" h="25264" w="3197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0"/>
          <p:cNvSpPr txBox="1"/>
          <p:nvPr>
            <p:ph idx="3" type="body"/>
          </p:nvPr>
        </p:nvSpPr>
        <p:spPr>
          <a:xfrm>
            <a:off x="811115" y="2374900"/>
            <a:ext cx="456565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4" type="body"/>
          </p:nvPr>
        </p:nvSpPr>
        <p:spPr>
          <a:xfrm>
            <a:off x="811115" y="3165301"/>
            <a:ext cx="4583113" cy="689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0"/>
          <p:cNvSpPr/>
          <p:nvPr/>
        </p:nvSpPr>
        <p:spPr>
          <a:xfrm>
            <a:off x="887582" y="2045662"/>
            <a:ext cx="3785313" cy="165305"/>
          </a:xfrm>
          <a:custGeom>
            <a:rect b="b" l="l" r="r" t="t"/>
            <a:pathLst>
              <a:path extrusionOk="0" h="165304" w="3785313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0"/>
          <p:cNvSpPr/>
          <p:nvPr/>
        </p:nvSpPr>
        <p:spPr>
          <a:xfrm>
            <a:off x="10416941" y="4161024"/>
            <a:ext cx="1785131" cy="543175"/>
          </a:xfrm>
          <a:custGeom>
            <a:rect b="b" l="l" r="r" t="t"/>
            <a:pathLst>
              <a:path extrusionOk="0" h="409575" w="134302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0"/>
          <p:cNvSpPr/>
          <p:nvPr/>
        </p:nvSpPr>
        <p:spPr>
          <a:xfrm>
            <a:off x="8607090" y="4437664"/>
            <a:ext cx="3595584" cy="922135"/>
          </a:xfrm>
          <a:custGeom>
            <a:rect b="b" l="l" r="r" t="t"/>
            <a:pathLst>
              <a:path extrusionOk="0" h="695325" w="2705100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with Subtitle">
  <p:cSld name="Comparison with Sub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6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6"/>
          <p:cNvSpPr txBox="1"/>
          <p:nvPr>
            <p:ph type="title"/>
          </p:nvPr>
        </p:nvSpPr>
        <p:spPr>
          <a:xfrm>
            <a:off x="831850" y="781050"/>
            <a:ext cx="10515600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>
            <a:off x="993286" y="2959593"/>
            <a:ext cx="4183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sz="25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36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36"/>
          <p:cNvSpPr txBox="1"/>
          <p:nvPr>
            <p:ph idx="2" type="body"/>
          </p:nvPr>
        </p:nvSpPr>
        <p:spPr>
          <a:xfrm>
            <a:off x="830066" y="1898650"/>
            <a:ext cx="10515599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/>
          <p:nvPr/>
        </p:nvSpPr>
        <p:spPr>
          <a:xfrm>
            <a:off x="3019044" y="1583026"/>
            <a:ext cx="6153912" cy="151200"/>
          </a:xfrm>
          <a:custGeom>
            <a:rect b="b" l="l" r="r" t="t"/>
            <a:pathLst>
              <a:path extrusionOk="0" h="123825" w="4629150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6"/>
          <p:cNvSpPr txBox="1"/>
          <p:nvPr>
            <p:ph idx="3" type="body"/>
          </p:nvPr>
        </p:nvSpPr>
        <p:spPr>
          <a:xfrm>
            <a:off x="6155960" y="2959593"/>
            <a:ext cx="4183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sz="25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36"/>
          <p:cNvSpPr txBox="1"/>
          <p:nvPr>
            <p:ph idx="4" type="body"/>
          </p:nvPr>
        </p:nvSpPr>
        <p:spPr>
          <a:xfrm>
            <a:off x="811311" y="3294245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rgbClr val="59595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5" type="body"/>
          </p:nvPr>
        </p:nvSpPr>
        <p:spPr>
          <a:xfrm>
            <a:off x="5973985" y="3294245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rgbClr val="595959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5" name="Google Shape;85;p36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86" name="Google Shape;86;p36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1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1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1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8" name="Google Shape;98;p41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99" name="Google Shape;99;p41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1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1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1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1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1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41"/>
          <p:cNvSpPr txBox="1"/>
          <p:nvPr>
            <p:ph type="title"/>
          </p:nvPr>
        </p:nvSpPr>
        <p:spPr>
          <a:xfrm>
            <a:off x="838200" y="365126"/>
            <a:ext cx="9050518" cy="94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1"/>
          <p:cNvSpPr/>
          <p:nvPr/>
        </p:nvSpPr>
        <p:spPr>
          <a:xfrm>
            <a:off x="838200" y="1492524"/>
            <a:ext cx="6153912" cy="151200"/>
          </a:xfrm>
          <a:custGeom>
            <a:rect b="b" l="l" r="r" t="t"/>
            <a:pathLst>
              <a:path extrusionOk="0" h="123825" w="4629150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itle Slide">
  <p:cSld name="Image and 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/>
          <p:nvPr>
            <p:ph idx="2" type="pic"/>
          </p:nvPr>
        </p:nvSpPr>
        <p:spPr>
          <a:xfrm>
            <a:off x="0" y="1"/>
            <a:ext cx="12190660" cy="55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2"/>
          <p:cNvSpPr/>
          <p:nvPr/>
        </p:nvSpPr>
        <p:spPr>
          <a:xfrm>
            <a:off x="7345849" y="-12701"/>
            <a:ext cx="4851878" cy="2298926"/>
          </a:xfrm>
          <a:custGeom>
            <a:rect b="b" l="l" r="r" t="t"/>
            <a:pathLst>
              <a:path extrusionOk="0" h="2298926" w="4851877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2"/>
          <p:cNvSpPr/>
          <p:nvPr/>
        </p:nvSpPr>
        <p:spPr>
          <a:xfrm>
            <a:off x="9782306" y="458515"/>
            <a:ext cx="2413238" cy="2578354"/>
          </a:xfrm>
          <a:custGeom>
            <a:rect b="b" l="l" r="r" t="t"/>
            <a:pathLst>
              <a:path extrusionOk="0" h="2578353" w="2413237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>
            <a:off x="-12701" y="2355829"/>
            <a:ext cx="2857781" cy="2298926"/>
          </a:xfrm>
          <a:custGeom>
            <a:rect b="b" l="l" r="r" t="t"/>
            <a:pathLst>
              <a:path extrusionOk="0" h="2298926" w="2857781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2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2"/>
          <p:cNvSpPr txBox="1"/>
          <p:nvPr>
            <p:ph type="title"/>
          </p:nvPr>
        </p:nvSpPr>
        <p:spPr>
          <a:xfrm>
            <a:off x="838200" y="4349863"/>
            <a:ext cx="10515600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2"/>
          <p:cNvSpPr txBox="1"/>
          <p:nvPr>
            <p:ph idx="11" type="ftr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32"/>
          <p:cNvSpPr txBox="1"/>
          <p:nvPr>
            <p:ph idx="1" type="body"/>
          </p:nvPr>
        </p:nvSpPr>
        <p:spPr>
          <a:xfrm>
            <a:off x="2412987" y="5718810"/>
            <a:ext cx="7366026" cy="946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9" name="Google Shape;1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2500" y="5155439"/>
            <a:ext cx="2667000" cy="1399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2"/>
          <p:cNvSpPr/>
          <p:nvPr/>
        </p:nvSpPr>
        <p:spPr>
          <a:xfrm>
            <a:off x="8826099" y="2044901"/>
            <a:ext cx="736673" cy="736673"/>
          </a:xfrm>
          <a:custGeom>
            <a:rect b="b" l="l" r="r" t="t"/>
            <a:pathLst>
              <a:path extrusionOk="0" h="736672" w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2"/>
          <p:cNvSpPr/>
          <p:nvPr/>
        </p:nvSpPr>
        <p:spPr>
          <a:xfrm>
            <a:off x="8810222" y="2029025"/>
            <a:ext cx="774776" cy="774776"/>
          </a:xfrm>
          <a:custGeom>
            <a:rect b="b" l="l" r="r" t="t"/>
            <a:pathLst>
              <a:path extrusionOk="0" h="774776" w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2"/>
          <p:cNvSpPr/>
          <p:nvPr/>
        </p:nvSpPr>
        <p:spPr>
          <a:xfrm>
            <a:off x="7329938" y="-9526"/>
            <a:ext cx="4864579" cy="2311628"/>
          </a:xfrm>
          <a:custGeom>
            <a:rect b="b" l="l" r="r" t="t"/>
            <a:pathLst>
              <a:path extrusionOk="0" h="2311627" w="4864578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2"/>
          <p:cNvSpPr/>
          <p:nvPr/>
        </p:nvSpPr>
        <p:spPr>
          <a:xfrm>
            <a:off x="9766949" y="442639"/>
            <a:ext cx="2425939" cy="2603756"/>
          </a:xfrm>
          <a:custGeom>
            <a:rect b="b" l="l" r="r" t="t"/>
            <a:pathLst>
              <a:path extrusionOk="0" h="2603756" w="2425938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2"/>
          <p:cNvSpPr/>
          <p:nvPr/>
        </p:nvSpPr>
        <p:spPr>
          <a:xfrm>
            <a:off x="-9526" y="2340318"/>
            <a:ext cx="2870483" cy="2540250"/>
          </a:xfrm>
          <a:custGeom>
            <a:rect b="b" l="l" r="r" t="t"/>
            <a:pathLst>
              <a:path extrusionOk="0" h="2540250" w="2870482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Slide">
  <p:cSld name="Chart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3"/>
          <p:cNvSpPr/>
          <p:nvPr/>
        </p:nvSpPr>
        <p:spPr>
          <a:xfrm>
            <a:off x="11334292" y="5787811"/>
            <a:ext cx="870509" cy="409651"/>
          </a:xfrm>
          <a:custGeom>
            <a:rect b="b" l="l" r="r" t="t"/>
            <a:pathLst>
              <a:path extrusionOk="0" h="409651" w="870509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2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3"/>
          <p:cNvSpPr txBox="1"/>
          <p:nvPr>
            <p:ph type="title"/>
          </p:nvPr>
        </p:nvSpPr>
        <p:spPr>
          <a:xfrm>
            <a:off x="855927" y="261036"/>
            <a:ext cx="439525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3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33"/>
          <p:cNvSpPr txBox="1"/>
          <p:nvPr>
            <p:ph idx="1" type="body"/>
          </p:nvPr>
        </p:nvSpPr>
        <p:spPr>
          <a:xfrm>
            <a:off x="825447" y="1075418"/>
            <a:ext cx="91903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3"/>
          <p:cNvSpPr/>
          <p:nvPr>
            <p:ph idx="2" type="chart"/>
          </p:nvPr>
        </p:nvSpPr>
        <p:spPr>
          <a:xfrm>
            <a:off x="3953668" y="1915200"/>
            <a:ext cx="4284663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4" name="Google Shape;134;p33"/>
          <p:cNvGrpSpPr/>
          <p:nvPr/>
        </p:nvGrpSpPr>
        <p:grpSpPr>
          <a:xfrm>
            <a:off x="9999818" y="-7969"/>
            <a:ext cx="2199425" cy="1945482"/>
            <a:chOff x="9994666" y="-7969"/>
            <a:chExt cx="2199425" cy="1945482"/>
          </a:xfrm>
        </p:grpSpPr>
        <p:sp>
          <p:nvSpPr>
            <p:cNvPr id="135" name="Google Shape;135;p33"/>
            <p:cNvSpPr/>
            <p:nvPr/>
          </p:nvSpPr>
          <p:spPr>
            <a:xfrm>
              <a:off x="10712341" y="-7969"/>
              <a:ext cx="1466283" cy="1009398"/>
            </a:xfrm>
            <a:custGeom>
              <a:rect b="b" l="l" r="r" t="t"/>
              <a:pathLst>
                <a:path extrusionOk="0" h="1009397" w="1466283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3"/>
            <p:cNvSpPr/>
            <p:nvPr/>
          </p:nvSpPr>
          <p:spPr>
            <a:xfrm>
              <a:off x="10014209" y="321414"/>
              <a:ext cx="2178175" cy="1593786"/>
            </a:xfrm>
            <a:custGeom>
              <a:rect b="b" l="l" r="r" t="t"/>
              <a:pathLst>
                <a:path extrusionOk="0" h="1593786" w="2178174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3"/>
            <p:cNvSpPr/>
            <p:nvPr/>
          </p:nvSpPr>
          <p:spPr>
            <a:xfrm>
              <a:off x="10732016" y="-7969"/>
              <a:ext cx="1455658" cy="839394"/>
            </a:xfrm>
            <a:custGeom>
              <a:rect b="b" l="l" r="r" t="t"/>
              <a:pathLst>
                <a:path extrusionOk="0" h="839394" w="1455658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3"/>
            <p:cNvSpPr/>
            <p:nvPr/>
          </p:nvSpPr>
          <p:spPr>
            <a:xfrm>
              <a:off x="11124635" y="1146995"/>
              <a:ext cx="1062524" cy="743767"/>
            </a:xfrm>
            <a:custGeom>
              <a:rect b="b" l="l" r="r" t="t"/>
              <a:pathLst>
                <a:path extrusionOk="0" h="743766" w="1062524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3"/>
            <p:cNvSpPr/>
            <p:nvPr/>
          </p:nvSpPr>
          <p:spPr>
            <a:xfrm>
              <a:off x="11105057" y="1128932"/>
              <a:ext cx="1083775" cy="775643"/>
            </a:xfrm>
            <a:custGeom>
              <a:rect b="b" l="l" r="r" t="t"/>
              <a:pathLst>
                <a:path extrusionOk="0" h="775642" w="1083774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3"/>
            <p:cNvSpPr/>
            <p:nvPr/>
          </p:nvSpPr>
          <p:spPr>
            <a:xfrm>
              <a:off x="9994666" y="301226"/>
              <a:ext cx="2199425" cy="1636287"/>
            </a:xfrm>
            <a:custGeom>
              <a:rect b="b" l="l" r="r" t="t"/>
              <a:pathLst>
                <a:path extrusionOk="0" h="1636287" w="2199425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33"/>
          <p:cNvSpPr/>
          <p:nvPr/>
        </p:nvSpPr>
        <p:spPr>
          <a:xfrm>
            <a:off x="855927" y="937311"/>
            <a:ext cx="3016875" cy="165305"/>
          </a:xfrm>
          <a:custGeom>
            <a:rect b="b" l="l" r="r" t="t"/>
            <a:pathLst>
              <a:path extrusionOk="0" h="165304" w="3016875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slide">
  <p:cSld name="Thanks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/>
          <p:nvPr>
            <p:ph idx="2" type="pic"/>
          </p:nvPr>
        </p:nvSpPr>
        <p:spPr>
          <a:xfrm>
            <a:off x="5245189" y="1"/>
            <a:ext cx="6943003" cy="5934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type="title"/>
          </p:nvPr>
        </p:nvSpPr>
        <p:spPr>
          <a:xfrm>
            <a:off x="814944" y="45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5"/>
          <p:cNvSpPr/>
          <p:nvPr/>
        </p:nvSpPr>
        <p:spPr>
          <a:xfrm>
            <a:off x="8704586" y="5422906"/>
            <a:ext cx="736600" cy="736600"/>
          </a:xfrm>
          <a:custGeom>
            <a:rect b="b" l="l" r="r" t="t"/>
            <a:pathLst>
              <a:path extrusionOk="0" h="736600" w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5"/>
          <p:cNvSpPr/>
          <p:nvPr/>
        </p:nvSpPr>
        <p:spPr>
          <a:xfrm>
            <a:off x="9659429" y="3776986"/>
            <a:ext cx="2540000" cy="2628900"/>
          </a:xfrm>
          <a:custGeom>
            <a:rect b="b" l="l" r="r" t="t"/>
            <a:pathLst>
              <a:path extrusionOk="0" h="2628900" w="25400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5"/>
          <p:cNvSpPr txBox="1"/>
          <p:nvPr>
            <p:ph idx="1" type="body"/>
          </p:nvPr>
        </p:nvSpPr>
        <p:spPr>
          <a:xfrm>
            <a:off x="824420" y="3955665"/>
            <a:ext cx="4367531" cy="524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i="0" sz="2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3" type="body"/>
          </p:nvPr>
        </p:nvSpPr>
        <p:spPr>
          <a:xfrm>
            <a:off x="824420" y="4633361"/>
            <a:ext cx="43675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idx="4" type="body"/>
          </p:nvPr>
        </p:nvSpPr>
        <p:spPr>
          <a:xfrm>
            <a:off x="824420" y="4892976"/>
            <a:ext cx="43675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i="0" sz="25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5"/>
          <p:cNvSpPr txBox="1"/>
          <p:nvPr>
            <p:ph idx="5" type="body"/>
          </p:nvPr>
        </p:nvSpPr>
        <p:spPr>
          <a:xfrm>
            <a:off x="824420" y="5334299"/>
            <a:ext cx="43675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35"/>
          <p:cNvSpPr txBox="1"/>
          <p:nvPr>
            <p:ph idx="6" type="body"/>
          </p:nvPr>
        </p:nvSpPr>
        <p:spPr>
          <a:xfrm>
            <a:off x="824420" y="5593914"/>
            <a:ext cx="43675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b="1" i="0" sz="25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35"/>
          <p:cNvSpPr/>
          <p:nvPr/>
        </p:nvSpPr>
        <p:spPr>
          <a:xfrm>
            <a:off x="900978" y="1561556"/>
            <a:ext cx="2973890" cy="165305"/>
          </a:xfrm>
          <a:custGeom>
            <a:rect b="b" l="l" r="r" t="t"/>
            <a:pathLst>
              <a:path extrusionOk="0" h="165304" w="2973890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5"/>
          <p:cNvSpPr/>
          <p:nvPr/>
        </p:nvSpPr>
        <p:spPr>
          <a:xfrm>
            <a:off x="7172412" y="-12694"/>
            <a:ext cx="4978400" cy="2133600"/>
          </a:xfrm>
          <a:custGeom>
            <a:rect b="b" l="l" r="r" t="t"/>
            <a:pathLst>
              <a:path extrusionOk="0" h="2133600" w="49784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27"/>
          <p:cNvSpPr txBox="1"/>
          <p:nvPr>
            <p:ph idx="11" type="ftr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2.xml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3.xml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4.xml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5.xm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6.xml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"/>
          <p:cNvSpPr txBox="1"/>
          <p:nvPr>
            <p:ph idx="2" type="body"/>
          </p:nvPr>
        </p:nvSpPr>
        <p:spPr>
          <a:xfrm>
            <a:off x="758600" y="5238691"/>
            <a:ext cx="38199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/>
              <a:t>FALL19’ Data Analytics Final Project</a:t>
            </a:r>
            <a:endParaRPr sz="2400"/>
          </a:p>
        </p:txBody>
      </p:sp>
      <p:sp>
        <p:nvSpPr>
          <p:cNvPr id="276" name="Google Shape;276;p1"/>
          <p:cNvSpPr txBox="1"/>
          <p:nvPr>
            <p:ph type="title"/>
          </p:nvPr>
        </p:nvSpPr>
        <p:spPr>
          <a:xfrm>
            <a:off x="758588" y="543261"/>
            <a:ext cx="5421680" cy="2411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lang="en-US"/>
              <a:t>Web Scraping</a:t>
            </a:r>
            <a:br>
              <a:rPr lang="en-US"/>
            </a:br>
            <a:r>
              <a:rPr lang="en-US"/>
              <a:t>on Job Market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type="title"/>
          </p:nvPr>
        </p:nvSpPr>
        <p:spPr>
          <a:xfrm>
            <a:off x="855927" y="261036"/>
            <a:ext cx="756177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Job Roles across Industry</a:t>
            </a:r>
            <a:endParaRPr/>
          </a:p>
        </p:txBody>
      </p:sp>
      <p:sp>
        <p:nvSpPr>
          <p:cNvPr id="372" name="Google Shape;372;p51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descr="Pie chart" id="373" name="Google Shape;373;p51"/>
          <p:cNvGraphicFramePr/>
          <p:nvPr/>
        </p:nvGraphicFramePr>
        <p:xfrm>
          <a:off x="3952875" y="1914525"/>
          <a:ext cx="4284663" cy="4365625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374" name="Google Shape;374;p51"/>
          <p:cNvPicPr preferRelativeResize="0"/>
          <p:nvPr/>
        </p:nvPicPr>
        <p:blipFill rotWithShape="1">
          <a:blip r:embed="rId4">
            <a:alphaModFix/>
          </a:blip>
          <a:srcRect b="0" l="0" r="3281" t="0"/>
          <a:stretch/>
        </p:blipFill>
        <p:spPr>
          <a:xfrm>
            <a:off x="1828800" y="1333501"/>
            <a:ext cx="8176418" cy="536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type="title"/>
          </p:nvPr>
        </p:nvSpPr>
        <p:spPr>
          <a:xfrm>
            <a:off x="855927" y="261036"/>
            <a:ext cx="756177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Word Cloud – Data Analyst</a:t>
            </a:r>
            <a:endParaRPr/>
          </a:p>
        </p:txBody>
      </p:sp>
      <p:sp>
        <p:nvSpPr>
          <p:cNvPr id="380" name="Google Shape;380;p52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descr="Pie chart" id="381" name="Google Shape;381;p52"/>
          <p:cNvGraphicFramePr/>
          <p:nvPr/>
        </p:nvGraphicFramePr>
        <p:xfrm>
          <a:off x="3952875" y="1914525"/>
          <a:ext cx="4284663" cy="4365625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382" name="Google Shape;38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0674" y="1257301"/>
            <a:ext cx="7890652" cy="533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type="title"/>
          </p:nvPr>
        </p:nvSpPr>
        <p:spPr>
          <a:xfrm>
            <a:off x="855927" y="261036"/>
            <a:ext cx="756177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Word Ingram – Data Analyst</a:t>
            </a:r>
            <a:endParaRPr/>
          </a:p>
        </p:txBody>
      </p:sp>
      <p:sp>
        <p:nvSpPr>
          <p:cNvPr id="388" name="Google Shape;388;p53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descr="Pie chart" id="389" name="Google Shape;389;p53"/>
          <p:cNvGraphicFramePr/>
          <p:nvPr/>
        </p:nvGraphicFramePr>
        <p:xfrm>
          <a:off x="3952875" y="1914525"/>
          <a:ext cx="4284663" cy="4365625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390" name="Google Shape;390;p53"/>
          <p:cNvPicPr preferRelativeResize="0"/>
          <p:nvPr/>
        </p:nvPicPr>
        <p:blipFill rotWithShape="1">
          <a:blip r:embed="rId4">
            <a:alphaModFix/>
          </a:blip>
          <a:srcRect b="0" l="0" r="6458" t="0"/>
          <a:stretch/>
        </p:blipFill>
        <p:spPr>
          <a:xfrm>
            <a:off x="2712958" y="1209451"/>
            <a:ext cx="6766083" cy="564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type="title"/>
          </p:nvPr>
        </p:nvSpPr>
        <p:spPr>
          <a:xfrm>
            <a:off x="855927" y="261036"/>
            <a:ext cx="756177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Word Cloud – Data Scientist</a:t>
            </a:r>
            <a:endParaRPr/>
          </a:p>
        </p:txBody>
      </p:sp>
      <p:sp>
        <p:nvSpPr>
          <p:cNvPr id="396" name="Google Shape;396;p54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descr="Pie chart" id="397" name="Google Shape;397;p54"/>
          <p:cNvGraphicFramePr/>
          <p:nvPr/>
        </p:nvGraphicFramePr>
        <p:xfrm>
          <a:off x="3952875" y="1914525"/>
          <a:ext cx="4284663" cy="4365625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398" name="Google Shape;39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9458" y="1175657"/>
            <a:ext cx="7913084" cy="568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type="title"/>
          </p:nvPr>
        </p:nvSpPr>
        <p:spPr>
          <a:xfrm>
            <a:off x="855927" y="261036"/>
            <a:ext cx="756177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Word Ingram – Data Scientist</a:t>
            </a:r>
            <a:endParaRPr/>
          </a:p>
        </p:txBody>
      </p:sp>
      <p:sp>
        <p:nvSpPr>
          <p:cNvPr id="404" name="Google Shape;404;p55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descr="Pie chart" id="405" name="Google Shape;405;p55"/>
          <p:cNvGraphicFramePr/>
          <p:nvPr/>
        </p:nvGraphicFramePr>
        <p:xfrm>
          <a:off x="3952875" y="1914525"/>
          <a:ext cx="4284663" cy="4365625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406" name="Google Shape;40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1299" y="1238959"/>
            <a:ext cx="7069401" cy="561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"/>
          <p:cNvSpPr txBox="1"/>
          <p:nvPr>
            <p:ph type="title"/>
          </p:nvPr>
        </p:nvSpPr>
        <p:spPr>
          <a:xfrm>
            <a:off x="838200" y="4349863"/>
            <a:ext cx="10515600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Location-wise Analysis</a:t>
            </a:r>
            <a:endParaRPr/>
          </a:p>
        </p:txBody>
      </p:sp>
      <p:sp>
        <p:nvSpPr>
          <p:cNvPr id="412" name="Google Shape;412;p8"/>
          <p:cNvSpPr txBox="1"/>
          <p:nvPr>
            <p:ph idx="1" type="body"/>
          </p:nvPr>
        </p:nvSpPr>
        <p:spPr>
          <a:xfrm>
            <a:off x="2412987" y="5718810"/>
            <a:ext cx="7366026" cy="946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13" name="Google Shape;413;p8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8"/>
          <p:cNvSpPr/>
          <p:nvPr>
            <p:ph idx="2" type="pic"/>
          </p:nvPr>
        </p:nvSpPr>
        <p:spPr>
          <a:xfrm>
            <a:off x="0" y="1"/>
            <a:ext cx="12190660" cy="556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"/>
          <p:cNvSpPr txBox="1"/>
          <p:nvPr>
            <p:ph type="title"/>
          </p:nvPr>
        </p:nvSpPr>
        <p:spPr>
          <a:xfrm>
            <a:off x="855927" y="261036"/>
            <a:ext cx="439525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State Share</a:t>
            </a:r>
            <a:endParaRPr/>
          </a:p>
        </p:txBody>
      </p:sp>
      <p:sp>
        <p:nvSpPr>
          <p:cNvPr id="420" name="Google Shape;420;p9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9"/>
          <p:cNvSpPr txBox="1"/>
          <p:nvPr>
            <p:ph idx="1" type="body"/>
          </p:nvPr>
        </p:nvSpPr>
        <p:spPr>
          <a:xfrm>
            <a:off x="812300" y="1205700"/>
            <a:ext cx="31425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California has the largest share among the all the states, taking over 18.4% of the analyst job market.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2" name="Google Shape;4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890" y="-3"/>
            <a:ext cx="685796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4a91bd1fa_0_2"/>
          <p:cNvSpPr txBox="1"/>
          <p:nvPr>
            <p:ph type="title"/>
          </p:nvPr>
        </p:nvSpPr>
        <p:spPr>
          <a:xfrm>
            <a:off x="855924" y="261025"/>
            <a:ext cx="62628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City Share in California</a:t>
            </a:r>
            <a:endParaRPr/>
          </a:p>
        </p:txBody>
      </p:sp>
      <p:sp>
        <p:nvSpPr>
          <p:cNvPr id="428" name="Google Shape;428;g64a91bd1fa_0_2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9" name="Google Shape;429;g64a91bd1fa_0_2"/>
          <p:cNvSpPr txBox="1"/>
          <p:nvPr>
            <p:ph idx="1" type="body"/>
          </p:nvPr>
        </p:nvSpPr>
        <p:spPr>
          <a:xfrm>
            <a:off x="855925" y="1200925"/>
            <a:ext cx="31950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San Francisco takes over 29.1% of the analyst jobs in California job market, becoming the largest share among all the cities in California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30" name="Google Shape;430;g64a91bd1fa_0_2"/>
          <p:cNvPicPr preferRelativeResize="0"/>
          <p:nvPr/>
        </p:nvPicPr>
        <p:blipFill rotWithShape="1">
          <a:blip r:embed="rId3">
            <a:alphaModFix/>
          </a:blip>
          <a:srcRect b="9161" l="0" r="0" t="9689"/>
          <a:stretch/>
        </p:blipFill>
        <p:spPr>
          <a:xfrm rot="-2019646">
            <a:off x="3432355" y="283846"/>
            <a:ext cx="8145392" cy="660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4a91bd1fa_0_13"/>
          <p:cNvSpPr txBox="1"/>
          <p:nvPr>
            <p:ph type="title"/>
          </p:nvPr>
        </p:nvSpPr>
        <p:spPr>
          <a:xfrm>
            <a:off x="855925" y="261025"/>
            <a:ext cx="690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City Share in New York</a:t>
            </a:r>
            <a:endParaRPr/>
          </a:p>
        </p:txBody>
      </p:sp>
      <p:sp>
        <p:nvSpPr>
          <p:cNvPr id="436" name="Google Shape;436;g64a91bd1fa_0_13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g64a91bd1fa_0_13"/>
          <p:cNvSpPr txBox="1"/>
          <p:nvPr>
            <p:ph idx="1" type="body"/>
          </p:nvPr>
        </p:nvSpPr>
        <p:spPr>
          <a:xfrm>
            <a:off x="812300" y="1158325"/>
            <a:ext cx="37227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New York City takes over the majority, almost being 90%,  analyst roles in New York job market, and other cities in New York share the rest of the analyst jobs equally.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38" name="Google Shape;438;g64a91bd1fa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6075" y="118450"/>
            <a:ext cx="7711501" cy="771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4a91bd1fa_0_22"/>
          <p:cNvSpPr txBox="1"/>
          <p:nvPr>
            <p:ph type="title"/>
          </p:nvPr>
        </p:nvSpPr>
        <p:spPr>
          <a:xfrm>
            <a:off x="855925" y="261025"/>
            <a:ext cx="51375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City Share in Texas</a:t>
            </a:r>
            <a:endParaRPr/>
          </a:p>
        </p:txBody>
      </p:sp>
      <p:sp>
        <p:nvSpPr>
          <p:cNvPr id="444" name="Google Shape;444;g64a91bd1fa_0_22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g64a91bd1fa_0_22"/>
          <p:cNvSpPr txBox="1"/>
          <p:nvPr>
            <p:ph idx="1" type="body"/>
          </p:nvPr>
        </p:nvSpPr>
        <p:spPr>
          <a:xfrm>
            <a:off x="855925" y="1140625"/>
            <a:ext cx="29649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Each of Dallas and Austin takes over 20% of the analyst jobs in Texas job market, and each of Houston and Plano take over 12.7% of the analyst roles in Texas job market. These four cities take over most of the analyst jobs in Texas.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46" name="Google Shape;446;g64a91bd1fa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42296">
            <a:off x="3627431" y="-545687"/>
            <a:ext cx="7556788" cy="755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"/>
          <p:cNvSpPr txBox="1"/>
          <p:nvPr>
            <p:ph type="title"/>
          </p:nvPr>
        </p:nvSpPr>
        <p:spPr>
          <a:xfrm>
            <a:off x="6910023" y="908050"/>
            <a:ext cx="4503295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Data Sources</a:t>
            </a:r>
            <a:endParaRPr/>
          </a:p>
        </p:txBody>
      </p:sp>
      <p:sp>
        <p:nvSpPr>
          <p:cNvPr id="282" name="Google Shape;282;p2"/>
          <p:cNvSpPr txBox="1"/>
          <p:nvPr>
            <p:ph idx="1" type="body"/>
          </p:nvPr>
        </p:nvSpPr>
        <p:spPr>
          <a:xfrm>
            <a:off x="6910023" y="2050475"/>
            <a:ext cx="4548187" cy="639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All job data was scraped from Indeed.com</a:t>
            </a:r>
            <a:endParaRPr/>
          </a:p>
        </p:txBody>
      </p:sp>
      <p:sp>
        <p:nvSpPr>
          <p:cNvPr id="283" name="Google Shape;283;p2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4" name="Google Shape;28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9804" y="2877193"/>
            <a:ext cx="4123731" cy="2752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4a91bd1fa_0_34"/>
          <p:cNvSpPr txBox="1"/>
          <p:nvPr>
            <p:ph type="title"/>
          </p:nvPr>
        </p:nvSpPr>
        <p:spPr>
          <a:xfrm>
            <a:off x="759374" y="255062"/>
            <a:ext cx="11336075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 sz="3400"/>
              <a:t>Which State Needs Financial Analysts The Most?</a:t>
            </a:r>
            <a:endParaRPr sz="3400"/>
          </a:p>
        </p:txBody>
      </p:sp>
      <p:sp>
        <p:nvSpPr>
          <p:cNvPr id="452" name="Google Shape;452;g64a91bd1fa_0_34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g64a91bd1fa_0_34"/>
          <p:cNvSpPr txBox="1"/>
          <p:nvPr>
            <p:ph idx="1" type="body"/>
          </p:nvPr>
        </p:nvSpPr>
        <p:spPr>
          <a:xfrm>
            <a:off x="855923" y="1170200"/>
            <a:ext cx="4267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Texas needs Financial analyst the most, secondly it’s California. </a:t>
            </a:r>
            <a:endParaRPr/>
          </a:p>
        </p:txBody>
      </p:sp>
      <p:pic>
        <p:nvPicPr>
          <p:cNvPr id="454" name="Google Shape;454;g64a91bd1fa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6152" y="692324"/>
            <a:ext cx="6157350" cy="61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4a91bd1fa_0_44"/>
          <p:cNvSpPr txBox="1"/>
          <p:nvPr>
            <p:ph type="title"/>
          </p:nvPr>
        </p:nvSpPr>
        <p:spPr>
          <a:xfrm>
            <a:off x="855922" y="261025"/>
            <a:ext cx="105978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 sz="3400"/>
              <a:t>Which State Needs Business Analysts The Most?</a:t>
            </a:r>
            <a:endParaRPr sz="3400"/>
          </a:p>
        </p:txBody>
      </p:sp>
      <p:sp>
        <p:nvSpPr>
          <p:cNvPr id="460" name="Google Shape;460;g64a91bd1fa_0_44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g64a91bd1fa_0_44"/>
          <p:cNvSpPr txBox="1"/>
          <p:nvPr>
            <p:ph idx="1" type="body"/>
          </p:nvPr>
        </p:nvSpPr>
        <p:spPr>
          <a:xfrm>
            <a:off x="812300" y="1205725"/>
            <a:ext cx="32136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California needs Business Analysts the most,taking over 10% Business analyst roles, secondly it’s Texas, with a share of 8.4%. And Massachusetts, Virginia, Colorado and Illinois take over almost the same share, between 6% and 7%, in the Business analyst job market. </a:t>
            </a:r>
            <a:endParaRPr/>
          </a:p>
        </p:txBody>
      </p:sp>
      <p:pic>
        <p:nvPicPr>
          <p:cNvPr id="462" name="Google Shape;462;g64a91bd1fa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125" y="769900"/>
            <a:ext cx="6088100" cy="60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4a91bd1fa_0_55"/>
          <p:cNvSpPr txBox="1"/>
          <p:nvPr>
            <p:ph type="title"/>
          </p:nvPr>
        </p:nvSpPr>
        <p:spPr>
          <a:xfrm>
            <a:off x="855923" y="261025"/>
            <a:ext cx="9851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 sz="3400"/>
              <a:t>Which State Needs Data Analysts The Most?</a:t>
            </a:r>
            <a:endParaRPr sz="3400"/>
          </a:p>
        </p:txBody>
      </p:sp>
      <p:sp>
        <p:nvSpPr>
          <p:cNvPr id="468" name="Google Shape;468;g64a91bd1fa_0_55"/>
          <p:cNvSpPr txBox="1"/>
          <p:nvPr>
            <p:ph idx="11" type="ftr"/>
          </p:nvPr>
        </p:nvSpPr>
        <p:spPr>
          <a:xfrm>
            <a:off x="812290" y="579776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469" name="Google Shape;469;g64a91bd1fa_0_55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g64a91bd1fa_0_55"/>
          <p:cNvSpPr txBox="1"/>
          <p:nvPr>
            <p:ph idx="1" type="body"/>
          </p:nvPr>
        </p:nvSpPr>
        <p:spPr>
          <a:xfrm>
            <a:off x="812300" y="1182025"/>
            <a:ext cx="35925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California needs data analysts and data scientists the most, taking over about 20% market share, which makes sense because Silicon Valley is a core of technology industry. </a:t>
            </a:r>
            <a:endParaRPr/>
          </a:p>
        </p:txBody>
      </p:sp>
      <p:pic>
        <p:nvPicPr>
          <p:cNvPr id="471" name="Google Shape;471;g64a91bd1fa_0_55"/>
          <p:cNvPicPr preferRelativeResize="0"/>
          <p:nvPr/>
        </p:nvPicPr>
        <p:blipFill rotWithShape="1">
          <a:blip r:embed="rId3">
            <a:alphaModFix/>
          </a:blip>
          <a:srcRect b="5279" l="-1480" r="1477" t="-5279"/>
          <a:stretch/>
        </p:blipFill>
        <p:spPr>
          <a:xfrm rot="936472">
            <a:off x="4124952" y="223486"/>
            <a:ext cx="6192745" cy="619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4a91bd1fa_0_64"/>
          <p:cNvSpPr txBox="1"/>
          <p:nvPr>
            <p:ph type="title"/>
          </p:nvPr>
        </p:nvSpPr>
        <p:spPr>
          <a:xfrm>
            <a:off x="855925" y="261025"/>
            <a:ext cx="10770018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 sz="3200"/>
              <a:t>How Does Analyst Roles in Other Domains Distribute?</a:t>
            </a:r>
            <a:endParaRPr sz="3200"/>
          </a:p>
        </p:txBody>
      </p:sp>
      <p:sp>
        <p:nvSpPr>
          <p:cNvPr id="477" name="Google Shape;477;g64a91bd1fa_0_64"/>
          <p:cNvSpPr txBox="1"/>
          <p:nvPr>
            <p:ph idx="11" type="ftr"/>
          </p:nvPr>
        </p:nvSpPr>
        <p:spPr>
          <a:xfrm>
            <a:off x="812290" y="579776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478" name="Google Shape;478;g64a91bd1fa_0_64"/>
          <p:cNvSpPr txBox="1"/>
          <p:nvPr>
            <p:ph idx="12" type="sldNum"/>
          </p:nvPr>
        </p:nvSpPr>
        <p:spPr>
          <a:xfrm>
            <a:off x="10804358" y="5816819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g64a91bd1fa_0_64"/>
          <p:cNvSpPr txBox="1"/>
          <p:nvPr>
            <p:ph idx="1" type="body"/>
          </p:nvPr>
        </p:nvSpPr>
        <p:spPr>
          <a:xfrm>
            <a:off x="812300" y="1193850"/>
            <a:ext cx="3805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This chart shows the location distribution of analyst roles in health, human resource, legal and  other domains. California, apparently, has the largest share, 19%. </a:t>
            </a:r>
            <a:endParaRPr/>
          </a:p>
        </p:txBody>
      </p:sp>
      <p:pic>
        <p:nvPicPr>
          <p:cNvPr id="480" name="Google Shape;480;g64a91bd1fa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5001" y="590400"/>
            <a:ext cx="6267572" cy="626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"/>
          <p:cNvSpPr txBox="1"/>
          <p:nvPr>
            <p:ph type="title"/>
          </p:nvPr>
        </p:nvSpPr>
        <p:spPr>
          <a:xfrm>
            <a:off x="838200" y="4349863"/>
            <a:ext cx="10515600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Description-wise Analysis</a:t>
            </a:r>
            <a:endParaRPr/>
          </a:p>
        </p:txBody>
      </p:sp>
      <p:sp>
        <p:nvSpPr>
          <p:cNvPr id="486" name="Google Shape;486;p14"/>
          <p:cNvSpPr txBox="1"/>
          <p:nvPr>
            <p:ph idx="1" type="body"/>
          </p:nvPr>
        </p:nvSpPr>
        <p:spPr>
          <a:xfrm>
            <a:off x="2412987" y="5718810"/>
            <a:ext cx="7366026" cy="946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87" name="Google Shape;487;p14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14"/>
          <p:cNvSpPr/>
          <p:nvPr>
            <p:ph idx="2" type="pic"/>
          </p:nvPr>
        </p:nvSpPr>
        <p:spPr>
          <a:xfrm>
            <a:off x="0" y="1"/>
            <a:ext cx="12190800" cy="55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"/>
          <p:cNvSpPr txBox="1"/>
          <p:nvPr>
            <p:ph type="title"/>
          </p:nvPr>
        </p:nvSpPr>
        <p:spPr>
          <a:xfrm>
            <a:off x="855926" y="261036"/>
            <a:ext cx="8899415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Skills (Using </a:t>
            </a:r>
            <a:r>
              <a:rPr lang="en-US"/>
              <a:t>Keyword</a:t>
            </a:r>
            <a:r>
              <a:rPr lang="en-US"/>
              <a:t> Filter)</a:t>
            </a:r>
            <a:endParaRPr/>
          </a:p>
        </p:txBody>
      </p:sp>
      <p:sp>
        <p:nvSpPr>
          <p:cNvPr id="494" name="Google Shape;494;p56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5" name="Google Shape;49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8548" y="1180881"/>
            <a:ext cx="6894904" cy="5677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/>
          <p:cNvSpPr txBox="1"/>
          <p:nvPr>
            <p:ph type="title"/>
          </p:nvPr>
        </p:nvSpPr>
        <p:spPr>
          <a:xfrm>
            <a:off x="855926" y="261036"/>
            <a:ext cx="8899415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Roles (Using </a:t>
            </a:r>
            <a:r>
              <a:rPr lang="en-US"/>
              <a:t>Keyword</a:t>
            </a:r>
            <a:r>
              <a:rPr lang="en-US"/>
              <a:t> Filter)</a:t>
            </a:r>
            <a:endParaRPr/>
          </a:p>
        </p:txBody>
      </p:sp>
      <p:sp>
        <p:nvSpPr>
          <p:cNvPr id="501" name="Google Shape;501;p57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2" name="Google Shape;50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5" y="1215950"/>
            <a:ext cx="6953250" cy="56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 txBox="1"/>
          <p:nvPr>
            <p:ph type="title"/>
          </p:nvPr>
        </p:nvSpPr>
        <p:spPr>
          <a:xfrm>
            <a:off x="855926" y="261036"/>
            <a:ext cx="8899415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Degree (Using </a:t>
            </a:r>
            <a:r>
              <a:rPr lang="en-US"/>
              <a:t>Keyword</a:t>
            </a:r>
            <a:r>
              <a:rPr lang="en-US"/>
              <a:t> Filter)</a:t>
            </a:r>
            <a:endParaRPr/>
          </a:p>
        </p:txBody>
      </p:sp>
      <p:sp>
        <p:nvSpPr>
          <p:cNvPr id="508" name="Google Shape;508;p58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9" name="Google Shape;50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762" y="1211921"/>
            <a:ext cx="6848475" cy="5646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/>
          <p:nvPr>
            <p:ph type="title"/>
          </p:nvPr>
        </p:nvSpPr>
        <p:spPr>
          <a:xfrm>
            <a:off x="866377" y="146084"/>
            <a:ext cx="8481403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 sz="3600"/>
              <a:t>Number of Jobs - (Company Wise)</a:t>
            </a:r>
            <a:endParaRPr sz="3600"/>
          </a:p>
        </p:txBody>
      </p:sp>
      <p:sp>
        <p:nvSpPr>
          <p:cNvPr id="515" name="Google Shape;515;p59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descr="Pie chart" id="516" name="Google Shape;516;p59"/>
          <p:cNvGraphicFramePr/>
          <p:nvPr/>
        </p:nvGraphicFramePr>
        <p:xfrm>
          <a:off x="3952875" y="1914525"/>
          <a:ext cx="4284663" cy="4365625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517" name="Google Shape;517;p59"/>
          <p:cNvPicPr preferRelativeResize="0"/>
          <p:nvPr/>
        </p:nvPicPr>
        <p:blipFill rotWithShape="1">
          <a:blip r:embed="rId4">
            <a:alphaModFix/>
          </a:blip>
          <a:srcRect b="0" l="2816" r="4579" t="0"/>
          <a:stretch/>
        </p:blipFill>
        <p:spPr>
          <a:xfrm>
            <a:off x="110168" y="1707613"/>
            <a:ext cx="6455884" cy="470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6052" y="2476966"/>
            <a:ext cx="5625948" cy="3704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7"/>
          <p:cNvSpPr txBox="1"/>
          <p:nvPr>
            <p:ph type="title"/>
          </p:nvPr>
        </p:nvSpPr>
        <p:spPr>
          <a:xfrm>
            <a:off x="838200" y="4349863"/>
            <a:ext cx="10515600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Add-on: Big-4 Accounting Firms Analyst</a:t>
            </a:r>
            <a:endParaRPr/>
          </a:p>
        </p:txBody>
      </p:sp>
      <p:sp>
        <p:nvSpPr>
          <p:cNvPr id="524" name="Google Shape;524;p17"/>
          <p:cNvSpPr txBox="1"/>
          <p:nvPr>
            <p:ph idx="1" type="body"/>
          </p:nvPr>
        </p:nvSpPr>
        <p:spPr>
          <a:xfrm>
            <a:off x="1370703" y="5729570"/>
            <a:ext cx="9450593" cy="946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In this part, we will be analysing 4 datasets scraped from Indeed based on the Big 4 accounting companies: Deloitte Touche Tohmatsu Limited (</a:t>
            </a:r>
            <a:r>
              <a:rPr lang="en-US" u="sng"/>
              <a:t>Deloitte</a:t>
            </a:r>
            <a:r>
              <a:rPr lang="en-US"/>
              <a:t>), Ernst &amp; Young (</a:t>
            </a:r>
            <a:r>
              <a:rPr lang="en-US" u="sng"/>
              <a:t>EY</a:t>
            </a:r>
            <a:r>
              <a:rPr lang="en-US"/>
              <a:t>), KPMG International Cooperative (</a:t>
            </a:r>
            <a:r>
              <a:rPr lang="en-US" u="sng"/>
              <a:t>KPMG</a:t>
            </a:r>
            <a:r>
              <a:rPr lang="en-US"/>
              <a:t>), and PricewaterhouseCoopers (</a:t>
            </a:r>
            <a:r>
              <a:rPr lang="en-US" u="sng"/>
              <a:t>PwC</a:t>
            </a:r>
            <a:r>
              <a:rPr lang="en-US"/>
              <a:t>).</a:t>
            </a:r>
            <a:endParaRPr/>
          </a:p>
        </p:txBody>
      </p:sp>
      <p:sp>
        <p:nvSpPr>
          <p:cNvPr id="525" name="Google Shape;525;p17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p17"/>
          <p:cNvSpPr/>
          <p:nvPr>
            <p:ph idx="2" type="pic"/>
          </p:nvPr>
        </p:nvSpPr>
        <p:spPr>
          <a:xfrm>
            <a:off x="0" y="1"/>
            <a:ext cx="12190660" cy="5572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0" name="Google Shape;290;p10"/>
          <p:cNvGrpSpPr/>
          <p:nvPr/>
        </p:nvGrpSpPr>
        <p:grpSpPr>
          <a:xfrm>
            <a:off x="1467976" y="757325"/>
            <a:ext cx="9256048" cy="5814479"/>
            <a:chOff x="1" y="0"/>
            <a:chExt cx="9256048" cy="5814479"/>
          </a:xfrm>
        </p:grpSpPr>
        <p:sp>
          <p:nvSpPr>
            <p:cNvPr id="291" name="Google Shape;291;p10"/>
            <p:cNvSpPr/>
            <p:nvPr/>
          </p:nvSpPr>
          <p:spPr>
            <a:xfrm rot="5400000">
              <a:off x="-234005" y="239124"/>
              <a:ext cx="1560038" cy="109202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 txBox="1"/>
            <p:nvPr/>
          </p:nvSpPr>
          <p:spPr>
            <a:xfrm>
              <a:off x="1" y="551133"/>
              <a:ext cx="1092027" cy="4680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Scraping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 rot="5400000">
              <a:off x="4667025" y="-3574998"/>
              <a:ext cx="1014025" cy="816402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 txBox="1"/>
            <p:nvPr/>
          </p:nvSpPr>
          <p:spPr>
            <a:xfrm>
              <a:off x="1092027" y="49501"/>
              <a:ext cx="8114521" cy="915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28000" spcFirstLastPara="1" rIns="11425" wrap="square" tIns="114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SiteMap and Web </a:t>
              </a:r>
              <a:r>
                <a:rPr b="1" lang="en-US" sz="1800">
                  <a:solidFill>
                    <a:schemeClr val="accent3"/>
                  </a:solidFill>
                </a:rPr>
                <a:t>Scraper</a:t>
              </a:r>
              <a:r>
                <a:rPr b="1" i="0" lang="en-US" sz="1800" u="none" cap="none" strike="noStrik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from “</a:t>
              </a:r>
              <a:r>
                <a:rPr b="1" i="0" lang="en-US" sz="18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Indeed</a:t>
              </a:r>
              <a:r>
                <a:rPr b="1" i="0" lang="en-US" sz="1800" u="none" cap="none" strike="noStrik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 rot="5400000">
              <a:off x="-234005" y="1655565"/>
              <a:ext cx="1560038" cy="109202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0"/>
            <p:cNvSpPr txBox="1"/>
            <p:nvPr/>
          </p:nvSpPr>
          <p:spPr>
            <a:xfrm>
              <a:off x="1" y="1967574"/>
              <a:ext cx="1092027" cy="4680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Cleaning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 rot="5400000">
              <a:off x="4667025" y="-2153439"/>
              <a:ext cx="1014025" cy="816402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0"/>
            <p:cNvSpPr txBox="1"/>
            <p:nvPr/>
          </p:nvSpPr>
          <p:spPr>
            <a:xfrm>
              <a:off x="1092027" y="1471060"/>
              <a:ext cx="8114521" cy="915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28000" spcFirstLastPara="1" rIns="11425" wrap="square" tIns="114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rgbClr val="D30F64"/>
                  </a:solidFill>
                  <a:latin typeface="Arial"/>
                  <a:ea typeface="Arial"/>
                  <a:cs typeface="Arial"/>
                  <a:sym typeface="Arial"/>
                </a:rPr>
                <a:t>Data Filtering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rgbClr val="D30F64"/>
                  </a:solidFill>
                  <a:latin typeface="Arial"/>
                  <a:ea typeface="Arial"/>
                  <a:cs typeface="Arial"/>
                  <a:sym typeface="Arial"/>
                </a:rPr>
                <a:t>Data Transformation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rgbClr val="D30F64"/>
                  </a:solidFill>
                  <a:latin typeface="Arial"/>
                  <a:ea typeface="Arial"/>
                  <a:cs typeface="Arial"/>
                  <a:sym typeface="Arial"/>
                </a:rPr>
                <a:t>Parse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 rot="5400000">
              <a:off x="-234005" y="3072006"/>
              <a:ext cx="1560038" cy="109202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"/>
            <p:cNvSpPr txBox="1"/>
            <p:nvPr/>
          </p:nvSpPr>
          <p:spPr>
            <a:xfrm>
              <a:off x="1" y="3384015"/>
              <a:ext cx="1092027" cy="4680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Visualization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 rot="5400000">
              <a:off x="4667025" y="-736998"/>
              <a:ext cx="1014025" cy="816402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0"/>
            <p:cNvSpPr txBox="1"/>
            <p:nvPr/>
          </p:nvSpPr>
          <p:spPr>
            <a:xfrm>
              <a:off x="1092027" y="2887501"/>
              <a:ext cx="8114521" cy="915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28000" spcFirstLastPara="1" rIns="11425" wrap="square" tIns="114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rgbClr val="D30F64"/>
                  </a:solidFill>
                  <a:latin typeface="Arial"/>
                  <a:ea typeface="Arial"/>
                  <a:cs typeface="Arial"/>
                  <a:sym typeface="Arial"/>
                </a:rPr>
                <a:t>Visualization using pandas, matplotlib and Seaborn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 rot="5400000">
              <a:off x="-234005" y="4488447"/>
              <a:ext cx="1560038" cy="109202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"/>
            <p:cNvSpPr txBox="1"/>
            <p:nvPr/>
          </p:nvSpPr>
          <p:spPr>
            <a:xfrm>
              <a:off x="1" y="4800456"/>
              <a:ext cx="1092027" cy="4680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9525" spcFirstLastPara="1" rIns="9525" wrap="square" tIns="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 rot="5400000">
              <a:off x="4667025" y="679443"/>
              <a:ext cx="1014025" cy="816402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0"/>
            <p:cNvSpPr txBox="1"/>
            <p:nvPr/>
          </p:nvSpPr>
          <p:spPr>
            <a:xfrm>
              <a:off x="1092027" y="4303943"/>
              <a:ext cx="8114521" cy="915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28000" spcFirstLastPara="1" rIns="11425" wrap="square" tIns="114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rgbClr val="D30F64"/>
                  </a:solidFill>
                  <a:latin typeface="Arial"/>
                  <a:ea typeface="Arial"/>
                  <a:cs typeface="Arial"/>
                  <a:sym typeface="Arial"/>
                </a:rPr>
                <a:t>Interpretation and Comparison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8"/>
          <p:cNvSpPr txBox="1"/>
          <p:nvPr>
            <p:ph type="title"/>
          </p:nvPr>
        </p:nvSpPr>
        <p:spPr>
          <a:xfrm>
            <a:off x="855927" y="261036"/>
            <a:ext cx="4395258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Company Share</a:t>
            </a:r>
            <a:endParaRPr/>
          </a:p>
        </p:txBody>
      </p:sp>
      <p:sp>
        <p:nvSpPr>
          <p:cNvPr id="532" name="Google Shape;532;p18"/>
          <p:cNvSpPr txBox="1"/>
          <p:nvPr>
            <p:ph idx="11" type="ftr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533" name="Google Shape;533;p18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" name="Google Shape;534;p18"/>
          <p:cNvSpPr txBox="1"/>
          <p:nvPr>
            <p:ph idx="1" type="body"/>
          </p:nvPr>
        </p:nvSpPr>
        <p:spPr>
          <a:xfrm>
            <a:off x="855927" y="1192464"/>
            <a:ext cx="3875099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Deloitte has the largest share among the Big-4 Account Firms, taking over 40% of the job market of analysts.</a:t>
            </a:r>
            <a:endParaRPr/>
          </a:p>
        </p:txBody>
      </p:sp>
      <p:pic>
        <p:nvPicPr>
          <p:cNvPr id="535" name="Google Shape;535;p18"/>
          <p:cNvPicPr preferRelativeResize="0"/>
          <p:nvPr>
            <p:ph idx="2" type="chart"/>
          </p:nvPr>
        </p:nvPicPr>
        <p:blipFill rotWithShape="1">
          <a:blip r:embed="rId3">
            <a:alphaModFix/>
          </a:blip>
          <a:srcRect b="9257" l="2409" r="1960" t="13789"/>
          <a:stretch/>
        </p:blipFill>
        <p:spPr>
          <a:xfrm>
            <a:off x="3981650" y="1013500"/>
            <a:ext cx="6883200" cy="54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8"/>
          <p:cNvPicPr preferRelativeResize="0"/>
          <p:nvPr/>
        </p:nvPicPr>
        <p:blipFill rotWithShape="1">
          <a:blip r:embed="rId4">
            <a:alphaModFix/>
          </a:blip>
          <a:srcRect b="-2" l="1037" r="0" t="0"/>
          <a:stretch/>
        </p:blipFill>
        <p:spPr>
          <a:xfrm>
            <a:off x="812290" y="3333891"/>
            <a:ext cx="3875099" cy="326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9"/>
          <p:cNvSpPr txBox="1"/>
          <p:nvPr>
            <p:ph type="title"/>
          </p:nvPr>
        </p:nvSpPr>
        <p:spPr>
          <a:xfrm>
            <a:off x="732186" y="188876"/>
            <a:ext cx="7212336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Most Listed Job Titles</a:t>
            </a:r>
            <a:endParaRPr/>
          </a:p>
        </p:txBody>
      </p:sp>
      <p:sp>
        <p:nvSpPr>
          <p:cNvPr id="542" name="Google Shape;542;p19"/>
          <p:cNvSpPr txBox="1"/>
          <p:nvPr>
            <p:ph idx="1" type="body"/>
          </p:nvPr>
        </p:nvSpPr>
        <p:spPr>
          <a:xfrm>
            <a:off x="732186" y="1243680"/>
            <a:ext cx="9256955" cy="87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Guidewire Developer, Tableau Developer/Business Analyst, Senior UX Designer, and Compensation Manager are the 4 most hot-handed job in the Big-4 accounting market.</a:t>
            </a:r>
            <a:endParaRPr/>
          </a:p>
        </p:txBody>
      </p:sp>
      <p:sp>
        <p:nvSpPr>
          <p:cNvPr id="543" name="Google Shape;543;p19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4" name="Google Shape;544;p19"/>
          <p:cNvPicPr preferRelativeResize="0"/>
          <p:nvPr/>
        </p:nvPicPr>
        <p:blipFill rotWithShape="1">
          <a:blip r:embed="rId3">
            <a:alphaModFix/>
          </a:blip>
          <a:srcRect b="0" l="0" r="0" t="9526"/>
          <a:stretch/>
        </p:blipFill>
        <p:spPr>
          <a:xfrm>
            <a:off x="244074" y="2266122"/>
            <a:ext cx="11703852" cy="4159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0"/>
          <p:cNvSpPr txBox="1"/>
          <p:nvPr>
            <p:ph type="title"/>
          </p:nvPr>
        </p:nvSpPr>
        <p:spPr>
          <a:xfrm>
            <a:off x="732185" y="188876"/>
            <a:ext cx="7336049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Most Frequent Locations</a:t>
            </a:r>
            <a:endParaRPr/>
          </a:p>
        </p:txBody>
      </p:sp>
      <p:sp>
        <p:nvSpPr>
          <p:cNvPr id="550" name="Google Shape;550;p20"/>
          <p:cNvSpPr txBox="1"/>
          <p:nvPr>
            <p:ph idx="1" type="body"/>
          </p:nvPr>
        </p:nvSpPr>
        <p:spPr>
          <a:xfrm>
            <a:off x="732186" y="1243680"/>
            <a:ext cx="9256955" cy="87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Gilbert, AZ has the most job opportunities, followed by Washington, DC. There are only 2 cities in CA in the top-10 tire, which is San Francisco, ranking at the 4</a:t>
            </a:r>
            <a:r>
              <a:rPr baseline="30000" lang="en-US"/>
              <a:t>th</a:t>
            </a:r>
            <a:r>
              <a:rPr lang="en-US"/>
              <a:t>, and Los Angeles, raking at the 10</a:t>
            </a:r>
            <a:r>
              <a:rPr baseline="30000" lang="en-US"/>
              <a:t>th</a:t>
            </a:r>
            <a:r>
              <a:rPr lang="en-US"/>
              <a:t>.</a:t>
            </a:r>
            <a:endParaRPr/>
          </a:p>
        </p:txBody>
      </p:sp>
      <p:sp>
        <p:nvSpPr>
          <p:cNvPr id="551" name="Google Shape;551;p20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2" name="Google Shape;552;p20"/>
          <p:cNvPicPr preferRelativeResize="0"/>
          <p:nvPr/>
        </p:nvPicPr>
        <p:blipFill rotWithShape="1">
          <a:blip r:embed="rId3">
            <a:alphaModFix/>
          </a:blip>
          <a:srcRect b="0" l="0" r="0" t="14946"/>
          <a:stretch/>
        </p:blipFill>
        <p:spPr>
          <a:xfrm>
            <a:off x="1442594" y="2226365"/>
            <a:ext cx="8732243" cy="505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1"/>
          <p:cNvSpPr txBox="1"/>
          <p:nvPr>
            <p:ph type="title"/>
          </p:nvPr>
        </p:nvSpPr>
        <p:spPr>
          <a:xfrm>
            <a:off x="732185" y="188876"/>
            <a:ext cx="7034835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Most Wanted Analyst Jobs</a:t>
            </a:r>
            <a:endParaRPr/>
          </a:p>
        </p:txBody>
      </p:sp>
      <p:sp>
        <p:nvSpPr>
          <p:cNvPr id="558" name="Google Shape;558;p21"/>
          <p:cNvSpPr txBox="1"/>
          <p:nvPr>
            <p:ph idx="1" type="body"/>
          </p:nvPr>
        </p:nvSpPr>
        <p:spPr>
          <a:xfrm>
            <a:off x="732186" y="1243680"/>
            <a:ext cx="9256955" cy="87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Using the Re method, the word pairs of ‘XXX Analyst’ were filtered out. The below chart shows that the highest 3 occurrence jobs were Business Analyst, Data Analyst, and Senior Analyst.</a:t>
            </a:r>
            <a:endParaRPr/>
          </a:p>
        </p:txBody>
      </p:sp>
      <p:sp>
        <p:nvSpPr>
          <p:cNvPr id="559" name="Google Shape;559;p21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0" name="Google Shape;560;p21"/>
          <p:cNvPicPr preferRelativeResize="0"/>
          <p:nvPr/>
        </p:nvPicPr>
        <p:blipFill rotWithShape="1">
          <a:blip r:embed="rId3">
            <a:alphaModFix/>
          </a:blip>
          <a:srcRect b="0" l="0" r="0" t="7102"/>
          <a:stretch/>
        </p:blipFill>
        <p:spPr>
          <a:xfrm>
            <a:off x="2049118" y="2171681"/>
            <a:ext cx="8093763" cy="468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2"/>
          <p:cNvSpPr txBox="1"/>
          <p:nvPr>
            <p:ph type="title"/>
          </p:nvPr>
        </p:nvSpPr>
        <p:spPr>
          <a:xfrm>
            <a:off x="732185" y="188876"/>
            <a:ext cx="7034835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Most Common States</a:t>
            </a:r>
            <a:endParaRPr/>
          </a:p>
        </p:txBody>
      </p:sp>
      <p:sp>
        <p:nvSpPr>
          <p:cNvPr id="566" name="Google Shape;566;p22"/>
          <p:cNvSpPr txBox="1"/>
          <p:nvPr>
            <p:ph idx="1" type="body"/>
          </p:nvPr>
        </p:nvSpPr>
        <p:spPr>
          <a:xfrm>
            <a:off x="732186" y="1243680"/>
            <a:ext cx="9256955" cy="87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Using the Re method, the states were filtered out. The below chart shows that the highest 3 occurrence states are California, Texas, and Florida.</a:t>
            </a:r>
            <a:endParaRPr/>
          </a:p>
        </p:txBody>
      </p:sp>
      <p:sp>
        <p:nvSpPr>
          <p:cNvPr id="567" name="Google Shape;567;p22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8" name="Google Shape;568;p22"/>
          <p:cNvPicPr preferRelativeResize="0"/>
          <p:nvPr/>
        </p:nvPicPr>
        <p:blipFill rotWithShape="1">
          <a:blip r:embed="rId3">
            <a:alphaModFix/>
          </a:blip>
          <a:srcRect b="0" l="0" r="0" t="6444"/>
          <a:stretch/>
        </p:blipFill>
        <p:spPr>
          <a:xfrm>
            <a:off x="2589358" y="1960719"/>
            <a:ext cx="7013284" cy="489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3"/>
          <p:cNvSpPr txBox="1"/>
          <p:nvPr>
            <p:ph type="title"/>
          </p:nvPr>
        </p:nvSpPr>
        <p:spPr>
          <a:xfrm>
            <a:off x="732185" y="188876"/>
            <a:ext cx="7034835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Most Common Cities in CA</a:t>
            </a:r>
            <a:endParaRPr/>
          </a:p>
        </p:txBody>
      </p:sp>
      <p:sp>
        <p:nvSpPr>
          <p:cNvPr id="574" name="Google Shape;574;p23"/>
          <p:cNvSpPr txBox="1"/>
          <p:nvPr>
            <p:ph idx="1" type="body"/>
          </p:nvPr>
        </p:nvSpPr>
        <p:spPr>
          <a:xfrm>
            <a:off x="732187" y="1243679"/>
            <a:ext cx="4680380" cy="1488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Using the Re method, the cities were filtered out. The below chart shows that the highest 3 occurrence cities in California are San Francisco, Los Angeles, and Sacramento.</a:t>
            </a:r>
            <a:endParaRPr/>
          </a:p>
        </p:txBody>
      </p:sp>
      <p:sp>
        <p:nvSpPr>
          <p:cNvPr id="575" name="Google Shape;575;p23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6" name="Google Shape;5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6359" y="676056"/>
            <a:ext cx="8368915" cy="583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4"/>
          <p:cNvSpPr txBox="1"/>
          <p:nvPr>
            <p:ph type="title"/>
          </p:nvPr>
        </p:nvSpPr>
        <p:spPr>
          <a:xfrm>
            <a:off x="732185" y="188876"/>
            <a:ext cx="8686135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Job Descriptions Word Cloud</a:t>
            </a:r>
            <a:endParaRPr/>
          </a:p>
        </p:txBody>
      </p:sp>
      <p:sp>
        <p:nvSpPr>
          <p:cNvPr id="582" name="Google Shape;582;p24"/>
          <p:cNvSpPr txBox="1"/>
          <p:nvPr>
            <p:ph idx="1" type="body"/>
          </p:nvPr>
        </p:nvSpPr>
        <p:spPr>
          <a:xfrm>
            <a:off x="732186" y="1243680"/>
            <a:ext cx="9256955" cy="87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Using the Natural Language package in Python, the relatively higher occurrence words in all job descriptions include ‘deloitte’, ‘years’, ‘experiences’, ‘religion’, and ‘work’.</a:t>
            </a:r>
            <a:endParaRPr/>
          </a:p>
        </p:txBody>
      </p:sp>
      <p:sp>
        <p:nvSpPr>
          <p:cNvPr id="583" name="Google Shape;583;p24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4" name="Google Shape;5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174" y="2039950"/>
            <a:ext cx="8635651" cy="449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5"/>
          <p:cNvSpPr txBox="1"/>
          <p:nvPr>
            <p:ph type="title"/>
          </p:nvPr>
        </p:nvSpPr>
        <p:spPr>
          <a:xfrm>
            <a:off x="732185" y="188876"/>
            <a:ext cx="7034835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Most Required Skills</a:t>
            </a:r>
            <a:endParaRPr/>
          </a:p>
        </p:txBody>
      </p:sp>
      <p:sp>
        <p:nvSpPr>
          <p:cNvPr id="590" name="Google Shape;590;p25"/>
          <p:cNvSpPr txBox="1"/>
          <p:nvPr>
            <p:ph idx="1" type="body"/>
          </p:nvPr>
        </p:nvSpPr>
        <p:spPr>
          <a:xfrm>
            <a:off x="732186" y="1243680"/>
            <a:ext cx="9256955" cy="87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Using the Re method, some selected keywords were filtered out. The below chart shows the most required skills for the 2 most required analyst jobs: Business Analyst and Data Analyst.</a:t>
            </a:r>
            <a:endParaRPr/>
          </a:p>
        </p:txBody>
      </p:sp>
      <p:sp>
        <p:nvSpPr>
          <p:cNvPr id="591" name="Google Shape;591;p25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2" name="Google Shape;5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8117" y="2044620"/>
            <a:ext cx="8035766" cy="474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6"/>
          <p:cNvSpPr txBox="1"/>
          <p:nvPr>
            <p:ph type="title"/>
          </p:nvPr>
        </p:nvSpPr>
        <p:spPr>
          <a:xfrm>
            <a:off x="814944" y="45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598" name="Google Shape;598;p26"/>
          <p:cNvSpPr txBox="1"/>
          <p:nvPr>
            <p:ph idx="1" type="body"/>
          </p:nvPr>
        </p:nvSpPr>
        <p:spPr>
          <a:xfrm>
            <a:off x="824420" y="5015293"/>
            <a:ext cx="4367531" cy="524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/>
              <a:t>Any questions?</a:t>
            </a:r>
            <a:endParaRPr/>
          </a:p>
        </p:txBody>
      </p:sp>
      <p:sp>
        <p:nvSpPr>
          <p:cNvPr id="599" name="Google Shape;599;p26"/>
          <p:cNvSpPr txBox="1"/>
          <p:nvPr>
            <p:ph idx="6" type="body"/>
          </p:nvPr>
        </p:nvSpPr>
        <p:spPr>
          <a:xfrm>
            <a:off x="814944" y="5569497"/>
            <a:ext cx="46606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</a:pPr>
            <a:r>
              <a:rPr lang="en-US"/>
              <a:t>Please don’t hesitate to ask!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"/>
          <p:cNvSpPr/>
          <p:nvPr/>
        </p:nvSpPr>
        <p:spPr>
          <a:xfrm>
            <a:off x="4527933" y="1002535"/>
            <a:ext cx="2842351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973" l="0" r="8987" t="1"/>
          <a:stretch/>
        </p:blipFill>
        <p:spPr>
          <a:xfrm>
            <a:off x="6455884" y="0"/>
            <a:ext cx="6595431" cy="679425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"/>
          <p:cNvSpPr txBox="1"/>
          <p:nvPr>
            <p:ph type="title"/>
          </p:nvPr>
        </p:nvSpPr>
        <p:spPr>
          <a:xfrm>
            <a:off x="815853" y="1231900"/>
            <a:ext cx="4503295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Data Scraping</a:t>
            </a:r>
            <a:endParaRPr/>
          </a:p>
        </p:txBody>
      </p:sp>
      <p:sp>
        <p:nvSpPr>
          <p:cNvPr id="314" name="Google Shape;314;p3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3"/>
          <p:cNvSpPr txBox="1"/>
          <p:nvPr>
            <p:ph idx="3" type="body"/>
          </p:nvPr>
        </p:nvSpPr>
        <p:spPr>
          <a:xfrm>
            <a:off x="612811" y="2211070"/>
            <a:ext cx="456565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 sz="2400"/>
              <a:t>Tools and Techniques used:</a:t>
            </a:r>
            <a:endParaRPr/>
          </a:p>
        </p:txBody>
      </p:sp>
      <p:sp>
        <p:nvSpPr>
          <p:cNvPr id="316" name="Google Shape;316;p3"/>
          <p:cNvSpPr txBox="1"/>
          <p:nvPr>
            <p:ph idx="1" type="body"/>
          </p:nvPr>
        </p:nvSpPr>
        <p:spPr>
          <a:xfrm>
            <a:off x="815853" y="2906020"/>
            <a:ext cx="5729789" cy="1708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800">
                <a:solidFill>
                  <a:schemeClr val="accent3"/>
                </a:solidFill>
              </a:rPr>
              <a:t>SiteMap JSON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accent3"/>
                </a:solidFill>
              </a:rPr>
              <a:t>      – Layout of the web-content on the page.</a:t>
            </a:r>
            <a:endParaRPr/>
          </a:p>
          <a:p>
            <a:pPr indent="8890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800">
                <a:solidFill>
                  <a:schemeClr val="accent3"/>
                </a:solidFill>
              </a:rPr>
              <a:t>Web Scraper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accent3"/>
                </a:solidFill>
              </a:rPr>
              <a:t>      – Google Chrome Development Tools extension.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p47"/>
          <p:cNvPicPr preferRelativeResize="0"/>
          <p:nvPr/>
        </p:nvPicPr>
        <p:blipFill rotWithShape="1">
          <a:blip r:embed="rId3">
            <a:alphaModFix/>
          </a:blip>
          <a:srcRect b="0" l="861" r="0" t="0"/>
          <a:stretch/>
        </p:blipFill>
        <p:spPr>
          <a:xfrm>
            <a:off x="342686" y="694064"/>
            <a:ext cx="9702211" cy="321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0700" y="1380839"/>
            <a:ext cx="5013583" cy="854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hhh&#10;" id="325" name="Google Shape;325;p47"/>
          <p:cNvCxnSpPr/>
          <p:nvPr/>
        </p:nvCxnSpPr>
        <p:spPr>
          <a:xfrm flipH="1">
            <a:off x="5193791" y="1630496"/>
            <a:ext cx="2859539" cy="1211856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326" name="Google Shape;326;p47"/>
          <p:cNvCxnSpPr/>
          <p:nvPr/>
        </p:nvCxnSpPr>
        <p:spPr>
          <a:xfrm>
            <a:off x="7337235" y="3255485"/>
            <a:ext cx="1368084" cy="49668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327" name="Google Shape;327;p47"/>
          <p:cNvSpPr txBox="1"/>
          <p:nvPr/>
        </p:nvSpPr>
        <p:spPr>
          <a:xfrm>
            <a:off x="716412" y="5491625"/>
            <a:ext cx="38666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selections True/False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47"/>
          <p:cNvCxnSpPr/>
          <p:nvPr/>
        </p:nvCxnSpPr>
        <p:spPr>
          <a:xfrm>
            <a:off x="1806766" y="3913632"/>
            <a:ext cx="440675" cy="1577993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329" name="Google Shape;329;p47"/>
          <p:cNvSpPr txBox="1"/>
          <p:nvPr/>
        </p:nvSpPr>
        <p:spPr>
          <a:xfrm>
            <a:off x="8705319" y="3429000"/>
            <a:ext cx="38666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Matches selector with the nth element of the page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title"/>
          </p:nvPr>
        </p:nvSpPr>
        <p:spPr>
          <a:xfrm>
            <a:off x="831850" y="781050"/>
            <a:ext cx="10515600" cy="676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 sz="4500">
                <a:solidFill>
                  <a:srgbClr val="008EDC"/>
                </a:solidFill>
              </a:rPr>
              <a:t>Scraping Flow</a:t>
            </a:r>
            <a:endParaRPr sz="3600"/>
          </a:p>
        </p:txBody>
      </p:sp>
      <p:sp>
        <p:nvSpPr>
          <p:cNvPr id="335" name="Google Shape;335;p48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 rotWithShape="1">
          <a:blip r:embed="rId3">
            <a:alphaModFix/>
          </a:blip>
          <a:srcRect b="26165" l="0" r="0" t="9965"/>
          <a:stretch/>
        </p:blipFill>
        <p:spPr>
          <a:xfrm>
            <a:off x="657496" y="2478707"/>
            <a:ext cx="11207932" cy="332709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8"/>
          <p:cNvSpPr txBox="1"/>
          <p:nvPr/>
        </p:nvSpPr>
        <p:spPr>
          <a:xfrm>
            <a:off x="838200" y="5843916"/>
            <a:ext cx="1645918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D30F64"/>
                </a:solidFill>
                <a:latin typeface="Arial"/>
                <a:ea typeface="Arial"/>
                <a:cs typeface="Arial"/>
                <a:sym typeface="Arial"/>
              </a:rPr>
              <a:t>Root Selector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8"/>
          <p:cNvSpPr txBox="1"/>
          <p:nvPr/>
        </p:nvSpPr>
        <p:spPr>
          <a:xfrm>
            <a:off x="3317243" y="2108543"/>
            <a:ext cx="2293833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D30F64"/>
                </a:solidFill>
                <a:latin typeface="Arial"/>
                <a:ea typeface="Arial"/>
                <a:cs typeface="Arial"/>
                <a:sym typeface="Arial"/>
              </a:rPr>
              <a:t>Search Result : Page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5263888" y="5666871"/>
            <a:ext cx="2293833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D30F64"/>
                </a:solidFill>
                <a:latin typeface="Arial"/>
                <a:ea typeface="Arial"/>
                <a:cs typeface="Arial"/>
                <a:sym typeface="Arial"/>
              </a:rPr>
              <a:t>Search Result : Page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48"/>
          <p:cNvCxnSpPr/>
          <p:nvPr/>
        </p:nvCxnSpPr>
        <p:spPr>
          <a:xfrm>
            <a:off x="1654809" y="4428781"/>
            <a:ext cx="0" cy="1380603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341" name="Google Shape;341;p48"/>
          <p:cNvCxnSpPr/>
          <p:nvPr/>
        </p:nvCxnSpPr>
        <p:spPr>
          <a:xfrm rot="10800000">
            <a:off x="4464160" y="2489724"/>
            <a:ext cx="0" cy="72107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342" name="Google Shape;342;p48"/>
          <p:cNvCxnSpPr/>
          <p:nvPr/>
        </p:nvCxnSpPr>
        <p:spPr>
          <a:xfrm>
            <a:off x="6410805" y="4965623"/>
            <a:ext cx="0" cy="70124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6910023" y="908050"/>
            <a:ext cx="4503295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Data Cleaning</a:t>
            </a:r>
            <a:endParaRPr/>
          </a:p>
        </p:txBody>
      </p:sp>
      <p:sp>
        <p:nvSpPr>
          <p:cNvPr id="348" name="Google Shape;348;p49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49"/>
          <p:cNvSpPr txBox="1"/>
          <p:nvPr>
            <p:ph idx="1" type="body"/>
          </p:nvPr>
        </p:nvSpPr>
        <p:spPr>
          <a:xfrm>
            <a:off x="6910023" y="2050475"/>
            <a:ext cx="4548187" cy="639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 sz="2400"/>
              <a:t>Procedures:</a:t>
            </a:r>
            <a:endParaRPr/>
          </a:p>
        </p:txBody>
      </p:sp>
      <p:sp>
        <p:nvSpPr>
          <p:cNvPr id="350" name="Google Shape;350;p49"/>
          <p:cNvSpPr txBox="1"/>
          <p:nvPr>
            <p:ph idx="3" type="body"/>
          </p:nvPr>
        </p:nvSpPr>
        <p:spPr>
          <a:xfrm>
            <a:off x="6910023" y="2839714"/>
            <a:ext cx="4548187" cy="29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lang="en-US" sz="1800"/>
              <a:t>Treating blank cells (Fill blank cells with “0” or “NA”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lang="en-US" sz="1800"/>
              <a:t>Extra Spaces (Trim Function)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lang="en-US" sz="1800"/>
              <a:t>Remove Duplicates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lang="en-US" sz="1800"/>
              <a:t>Parsing Data using Text to Column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lang="en-US" sz="1800"/>
              <a:t>Sorting Data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</a:pPr>
            <a:r>
              <a:rPr lang="en-US" sz="1800"/>
              <a:t>Delete formatting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51" name="Google Shape;351;p49"/>
          <p:cNvPicPr preferRelativeResize="0"/>
          <p:nvPr/>
        </p:nvPicPr>
        <p:blipFill rotWithShape="1">
          <a:blip r:embed="rId3">
            <a:alphaModFix/>
          </a:blip>
          <a:srcRect b="-2" l="47" r="-899" t="0"/>
          <a:stretch/>
        </p:blipFill>
        <p:spPr>
          <a:xfrm>
            <a:off x="44448" y="833467"/>
            <a:ext cx="5425091" cy="519106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9"/>
          <p:cNvSpPr/>
          <p:nvPr/>
        </p:nvSpPr>
        <p:spPr>
          <a:xfrm>
            <a:off x="838200" y="0"/>
            <a:ext cx="1530153" cy="10507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50"/>
          <p:cNvSpPr txBox="1"/>
          <p:nvPr>
            <p:ph type="title"/>
          </p:nvPr>
        </p:nvSpPr>
        <p:spPr>
          <a:xfrm>
            <a:off x="855238" y="586627"/>
            <a:ext cx="9050518" cy="94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Data Set</a:t>
            </a:r>
            <a:endParaRPr/>
          </a:p>
        </p:txBody>
      </p:sp>
      <p:pic>
        <p:nvPicPr>
          <p:cNvPr id="359" name="Google Shape;35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34" y="2118454"/>
            <a:ext cx="12207833" cy="43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"/>
          <p:cNvSpPr txBox="1"/>
          <p:nvPr>
            <p:ph type="title"/>
          </p:nvPr>
        </p:nvSpPr>
        <p:spPr>
          <a:xfrm>
            <a:off x="838200" y="4349863"/>
            <a:ext cx="105156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Title-wise Analysis</a:t>
            </a:r>
            <a:endParaRPr/>
          </a:p>
        </p:txBody>
      </p:sp>
      <p:sp>
        <p:nvSpPr>
          <p:cNvPr id="365" name="Google Shape;365;p5"/>
          <p:cNvSpPr txBox="1"/>
          <p:nvPr>
            <p:ph idx="1" type="body"/>
          </p:nvPr>
        </p:nvSpPr>
        <p:spPr>
          <a:xfrm>
            <a:off x="2412987" y="5718810"/>
            <a:ext cx="7366026" cy="946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6" name="Google Shape;366;p5"/>
          <p:cNvSpPr txBox="1"/>
          <p:nvPr>
            <p:ph idx="12" type="sldNum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1">
      <a:dk1>
        <a:srgbClr val="000000"/>
      </a:dk1>
      <a:lt1>
        <a:srgbClr val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2019-10-06T03:50:18Z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